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7" r:id="rId3"/>
    <p:sldId id="289" r:id="rId4"/>
    <p:sldId id="317" r:id="rId5"/>
    <p:sldId id="318" r:id="rId6"/>
    <p:sldId id="300" r:id="rId7"/>
    <p:sldId id="316" r:id="rId8"/>
    <p:sldId id="313" r:id="rId9"/>
    <p:sldId id="315" r:id="rId10"/>
    <p:sldId id="307" r:id="rId11"/>
    <p:sldId id="308" r:id="rId12"/>
    <p:sldId id="301" r:id="rId13"/>
    <p:sldId id="309" r:id="rId14"/>
    <p:sldId id="310" r:id="rId15"/>
    <p:sldId id="311" r:id="rId16"/>
    <p:sldId id="271" r:id="rId17"/>
    <p:sldId id="295" r:id="rId18"/>
    <p:sldId id="302" r:id="rId19"/>
    <p:sldId id="306" r:id="rId20"/>
    <p:sldId id="303" r:id="rId21"/>
    <p:sldId id="312" r:id="rId22"/>
    <p:sldId id="319" r:id="rId23"/>
    <p:sldId id="31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405"/>
  </p:normalViewPr>
  <p:slideViewPr>
    <p:cSldViewPr snapToGrid="0">
      <p:cViewPr varScale="1">
        <p:scale>
          <a:sx n="109" d="100"/>
          <a:sy n="109"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162194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109789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2438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316873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331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47517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427852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101288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373727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955E1-830B-9C4A-A7BC-012E9613A7CE}"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256227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4955E1-830B-9C4A-A7BC-012E9613A7CE}" type="datetimeFigureOut">
              <a:rPr lang="en-US" smtClean="0"/>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354485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4955E1-830B-9C4A-A7BC-012E9613A7CE}" type="datetimeFigureOut">
              <a:rPr lang="en-US" smtClean="0"/>
              <a:t>9/22/22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366804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4955E1-830B-9C4A-A7BC-012E9613A7CE}" type="datetimeFigureOut">
              <a:rPr lang="en-US" smtClean="0"/>
              <a:t>9/22/22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341561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955E1-830B-9C4A-A7BC-012E9613A7CE}" type="datetimeFigureOut">
              <a:rPr lang="en-US" smtClean="0"/>
              <a:t>9/22/22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317395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4955E1-830B-9C4A-A7BC-012E9613A7CE}" type="datetimeFigureOut">
              <a:rPr lang="en-US" smtClean="0"/>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98382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4955E1-830B-9C4A-A7BC-012E9613A7CE}" type="datetimeFigureOut">
              <a:rPr lang="en-US" smtClean="0"/>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670E5-759D-C346-BC18-4FD61A1FF4F4}" type="slidenum">
              <a:rPr lang="en-US" smtClean="0"/>
              <a:t>‹#›</a:t>
            </a:fld>
            <a:endParaRPr lang="en-US"/>
          </a:p>
        </p:txBody>
      </p:sp>
    </p:spTree>
    <p:extLst>
      <p:ext uri="{BB962C8B-B14F-4D97-AF65-F5344CB8AC3E}">
        <p14:creationId xmlns:p14="http://schemas.microsoft.com/office/powerpoint/2010/main" val="65990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4955E1-830B-9C4A-A7BC-012E9613A7CE}" type="datetimeFigureOut">
              <a:rPr lang="en-US" smtClean="0"/>
              <a:t>9/22/22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9670E5-759D-C346-BC18-4FD61A1FF4F4}" type="slidenum">
              <a:rPr lang="en-US" smtClean="0"/>
              <a:t>‹#›</a:t>
            </a:fld>
            <a:endParaRPr lang="en-US"/>
          </a:p>
        </p:txBody>
      </p:sp>
    </p:spTree>
    <p:extLst>
      <p:ext uri="{BB962C8B-B14F-4D97-AF65-F5344CB8AC3E}">
        <p14:creationId xmlns:p14="http://schemas.microsoft.com/office/powerpoint/2010/main" val="371843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zalegal.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rzalegal.com/" TargetMode="External"/><Relationship Id="rId2" Type="http://schemas.openxmlformats.org/officeDocument/2006/relationships/hyperlink" Target="https://udayton.edu/law/_resources/documents/law_review/vol47_no2/devine_comment.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nvergov.org/Government/Agencies-Departments-Offices/Agencies-Departments-Offices-Directory/Business-Licensing/Business-Licenses/Marijuana-Licenses" TargetMode="External"/><Relationship Id="rId2" Type="http://schemas.openxmlformats.org/officeDocument/2006/relationships/hyperlink" Target="https://sbg.colorado.gov/marijuana-enforcement" TargetMode="Externa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www.rzalegal.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norml.org/" TargetMode="External"/><Relationship Id="rId7" Type="http://schemas.openxmlformats.org/officeDocument/2006/relationships/image" Target="../media/image2.jpg"/><Relationship Id="rId2" Type="http://schemas.openxmlformats.org/officeDocument/2006/relationships/hyperlink" Target="https://www.cobar.org/For-Members/Committees/Cannabis-Law-Committee" TargetMode="External"/><Relationship Id="rId1" Type="http://schemas.openxmlformats.org/officeDocument/2006/relationships/slideLayout" Target="../slideLayouts/slideLayout2.xml"/><Relationship Id="rId6" Type="http://schemas.openxmlformats.org/officeDocument/2006/relationships/hyperlink" Target="http://www.rzalegal.com/" TargetMode="External"/><Relationship Id="rId5" Type="http://schemas.openxmlformats.org/officeDocument/2006/relationships/hyperlink" Target="https://www.canbar.org/" TargetMode="External"/><Relationship Id="rId4" Type="http://schemas.openxmlformats.org/officeDocument/2006/relationships/hyperlink" Target="http://www.thecannabisindustr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le.cobar.org/Books/Product-Info/productcd/ZCALC22B" TargetMode="External"/><Relationship Id="rId2" Type="http://schemas.openxmlformats.org/officeDocument/2006/relationships/hyperlink" Target="https://oedit.colorado.gov/cannabis-business-office"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rzalegal.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achael@RZALegal.com" TargetMode="External"/><Relationship Id="rId2" Type="http://schemas.openxmlformats.org/officeDocument/2006/relationships/hyperlink" Target="https://www.cobar.org/For-Members/Sections/Cannabis-Law-Committee"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rzalega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zalega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95D5-B38D-0F4C-86BB-1DD27C2E1E9A}"/>
              </a:ext>
            </a:extLst>
          </p:cNvPr>
          <p:cNvSpPr>
            <a:spLocks noGrp="1"/>
          </p:cNvSpPr>
          <p:nvPr>
            <p:ph type="ctrTitle"/>
          </p:nvPr>
        </p:nvSpPr>
        <p:spPr>
          <a:xfrm>
            <a:off x="805520" y="963039"/>
            <a:ext cx="9144000" cy="5572776"/>
          </a:xfrm>
        </p:spPr>
        <p:txBody>
          <a:bodyPr>
            <a:normAutofit fontScale="90000"/>
          </a:bodyPr>
          <a:lstStyle/>
          <a:p>
            <a:pPr algn="ctr"/>
            <a:r>
              <a:rPr lang="en-US" sz="4000" b="1" dirty="0"/>
              <a:t>Understanding Pro-Bono Ethics and Colorado Cannabis Laws:</a:t>
            </a:r>
            <a:br>
              <a:rPr lang="en-US" sz="4000" b="1" dirty="0"/>
            </a:br>
            <a:r>
              <a:rPr lang="en-US" sz="4000" b="1" dirty="0"/>
              <a:t>A Primer for volunteer attorneys to assist Colorado Social Equity in Cannabis Applicants</a:t>
            </a:r>
            <a:br>
              <a:rPr lang="en-US" sz="4000" dirty="0">
                <a:solidFill>
                  <a:schemeClr val="accent2">
                    <a:lumMod val="75000"/>
                  </a:schemeClr>
                </a:solidFill>
              </a:rPr>
            </a:br>
            <a:br>
              <a:rPr lang="en-US" sz="4000" dirty="0">
                <a:solidFill>
                  <a:schemeClr val="accent2">
                    <a:lumMod val="75000"/>
                  </a:schemeClr>
                </a:solidFill>
              </a:rPr>
            </a:br>
            <a:r>
              <a:rPr lang="en-US" sz="3000" dirty="0">
                <a:solidFill>
                  <a:schemeClr val="accent2">
                    <a:lumMod val="75000"/>
                  </a:schemeClr>
                </a:solidFill>
              </a:rPr>
              <a:t>Presented by</a:t>
            </a:r>
            <a:br>
              <a:rPr lang="en-US" sz="3000" dirty="0">
                <a:solidFill>
                  <a:schemeClr val="accent2">
                    <a:lumMod val="75000"/>
                  </a:schemeClr>
                </a:solidFill>
              </a:rPr>
            </a:br>
            <a:r>
              <a:rPr lang="en-US" sz="3000" dirty="0">
                <a:solidFill>
                  <a:schemeClr val="accent2">
                    <a:lumMod val="75000"/>
                  </a:schemeClr>
                </a:solidFill>
              </a:rPr>
              <a:t>Rachael Z. Ardanuy, Esq.</a:t>
            </a:r>
            <a:br>
              <a:rPr lang="en-US" sz="3000" dirty="0">
                <a:solidFill>
                  <a:schemeClr val="accent2">
                    <a:lumMod val="75000"/>
                  </a:schemeClr>
                </a:solidFill>
              </a:rPr>
            </a:br>
            <a:r>
              <a:rPr lang="en-US" sz="3000" dirty="0">
                <a:solidFill>
                  <a:schemeClr val="accent2">
                    <a:lumMod val="75000"/>
                  </a:schemeClr>
                </a:solidFill>
              </a:rPr>
              <a:t>on August 25, 2022</a:t>
            </a:r>
            <a:br>
              <a:rPr lang="en-US" sz="4000" dirty="0"/>
            </a:br>
            <a:endParaRPr lang="en-US" sz="4000" b="1" dirty="0"/>
          </a:p>
        </p:txBody>
      </p:sp>
      <p:pic>
        <p:nvPicPr>
          <p:cNvPr id="3" name="Picture 2">
            <a:hlinkClick r:id="rId2"/>
            <a:extLst>
              <a:ext uri="{FF2B5EF4-FFF2-40B4-BE49-F238E27FC236}">
                <a16:creationId xmlns:a16="http://schemas.microsoft.com/office/drawing/2014/main" id="{DBBA94A1-C68B-E700-17B2-DD57BEBC6273}"/>
              </a:ext>
            </a:extLst>
          </p:cNvPr>
          <p:cNvPicPr>
            <a:picLocks noChangeAspect="1"/>
          </p:cNvPicPr>
          <p:nvPr/>
        </p:nvPicPr>
        <p:blipFill>
          <a:blip r:embed="rId3"/>
          <a:srcRect/>
          <a:stretch/>
        </p:blipFill>
        <p:spPr>
          <a:xfrm>
            <a:off x="10219343" y="4867188"/>
            <a:ext cx="1831701" cy="1848507"/>
          </a:xfrm>
          <a:prstGeom prst="rect">
            <a:avLst/>
          </a:prstGeom>
        </p:spPr>
      </p:pic>
    </p:spTree>
    <p:extLst>
      <p:ext uri="{BB962C8B-B14F-4D97-AF65-F5344CB8AC3E}">
        <p14:creationId xmlns:p14="http://schemas.microsoft.com/office/powerpoint/2010/main" val="195137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4EADF3-8CD6-2F41-AEAA-7D6B37BBB8F1}"/>
              </a:ext>
            </a:extLst>
          </p:cNvPr>
          <p:cNvSpPr>
            <a:spLocks noGrp="1"/>
          </p:cNvSpPr>
          <p:nvPr>
            <p:ph type="title"/>
          </p:nvPr>
        </p:nvSpPr>
        <p:spPr>
          <a:xfrm>
            <a:off x="156755" y="501614"/>
            <a:ext cx="10024533" cy="1609344"/>
          </a:xfrm>
        </p:spPr>
        <p:txBody>
          <a:bodyPr>
            <a:noAutofit/>
          </a:bodyPr>
          <a:lstStyle/>
          <a:p>
            <a:pPr algn="ctr"/>
            <a:r>
              <a:rPr lang="en-US" sz="5000" b="1" dirty="0">
                <a:solidFill>
                  <a:schemeClr val="accent2">
                    <a:lumMod val="75000"/>
                  </a:schemeClr>
                </a:solidFill>
              </a:rPr>
              <a:t>Skepticism about legal representation in cannabis</a:t>
            </a:r>
          </a:p>
        </p:txBody>
      </p:sp>
      <p:sp>
        <p:nvSpPr>
          <p:cNvPr id="8" name="Content Placeholder 7">
            <a:extLst>
              <a:ext uri="{FF2B5EF4-FFF2-40B4-BE49-F238E27FC236}">
                <a16:creationId xmlns:a16="http://schemas.microsoft.com/office/drawing/2014/main" id="{CE9E97E2-46D7-F34A-8CB2-FD1FBEF700A8}"/>
              </a:ext>
            </a:extLst>
          </p:cNvPr>
          <p:cNvSpPr>
            <a:spLocks noGrp="1"/>
          </p:cNvSpPr>
          <p:nvPr>
            <p:ph idx="1"/>
          </p:nvPr>
        </p:nvSpPr>
        <p:spPr>
          <a:xfrm>
            <a:off x="616973" y="2380524"/>
            <a:ext cx="4777987" cy="3975862"/>
          </a:xfrm>
        </p:spPr>
        <p:txBody>
          <a:bodyPr>
            <a:normAutofit/>
          </a:bodyPr>
          <a:lstStyle/>
          <a:p>
            <a:pPr fontAlgn="base"/>
            <a:r>
              <a:rPr lang="en-US" sz="2400" dirty="0"/>
              <a:t>Lawyers</a:t>
            </a:r>
          </a:p>
          <a:p>
            <a:pPr lvl="1" fontAlgn="base"/>
            <a:r>
              <a:rPr lang="en-US" sz="1800" dirty="0"/>
              <a:t>Ethics concerns</a:t>
            </a:r>
          </a:p>
          <a:p>
            <a:pPr lvl="1" fontAlgn="base"/>
            <a:r>
              <a:rPr lang="en-US" sz="1800" dirty="0"/>
              <a:t>Lack of precedent or experience</a:t>
            </a:r>
          </a:p>
          <a:p>
            <a:pPr fontAlgn="base"/>
            <a:r>
              <a:rPr lang="en-US" sz="2400" dirty="0"/>
              <a:t>Clients</a:t>
            </a:r>
          </a:p>
          <a:p>
            <a:pPr lvl="1" fontAlgn="base"/>
            <a:r>
              <a:rPr lang="en-US" sz="1800" dirty="0"/>
              <a:t>Risk of documentation</a:t>
            </a:r>
          </a:p>
          <a:p>
            <a:pPr lvl="1" fontAlgn="base"/>
            <a:r>
              <a:rPr lang="en-US" sz="1800" dirty="0"/>
              <a:t>History of handshake deals</a:t>
            </a:r>
          </a:p>
          <a:p>
            <a:pPr lvl="1" fontAlgn="base"/>
            <a:r>
              <a:rPr lang="en-US" sz="1800" dirty="0"/>
              <a:t>Mistrust of lawyers</a:t>
            </a:r>
          </a:p>
          <a:p>
            <a:pPr lvl="1" fontAlgn="base"/>
            <a:r>
              <a:rPr lang="en-US" sz="1800" dirty="0"/>
              <a:t>Lack of experience</a:t>
            </a:r>
          </a:p>
          <a:p>
            <a:pPr fontAlgn="base"/>
            <a:endParaRPr lang="en-US" dirty="0"/>
          </a:p>
          <a:p>
            <a:endParaRPr lang="en-US" dirty="0"/>
          </a:p>
          <a:p>
            <a:endParaRPr lang="en-US" dirty="0"/>
          </a:p>
        </p:txBody>
      </p:sp>
      <p:pic>
        <p:nvPicPr>
          <p:cNvPr id="3" name="Picture 2">
            <a:extLst>
              <a:ext uri="{FF2B5EF4-FFF2-40B4-BE49-F238E27FC236}">
                <a16:creationId xmlns:a16="http://schemas.microsoft.com/office/drawing/2014/main" id="{98C37E29-4538-00DA-14F8-332FBC0992AB}"/>
              </a:ext>
            </a:extLst>
          </p:cNvPr>
          <p:cNvPicPr>
            <a:picLocks noChangeAspect="1"/>
          </p:cNvPicPr>
          <p:nvPr/>
        </p:nvPicPr>
        <p:blipFill>
          <a:blip r:embed="rId2"/>
          <a:stretch>
            <a:fillRect/>
          </a:stretch>
        </p:blipFill>
        <p:spPr>
          <a:xfrm>
            <a:off x="5394960" y="2264226"/>
            <a:ext cx="4146247" cy="3246190"/>
          </a:xfrm>
          <a:prstGeom prst="rect">
            <a:avLst/>
          </a:prstGeom>
        </p:spPr>
      </p:pic>
      <p:pic>
        <p:nvPicPr>
          <p:cNvPr id="4" name="Picture 3">
            <a:hlinkClick r:id="rId3"/>
            <a:extLst>
              <a:ext uri="{FF2B5EF4-FFF2-40B4-BE49-F238E27FC236}">
                <a16:creationId xmlns:a16="http://schemas.microsoft.com/office/drawing/2014/main" id="{0597849D-5CD9-4471-D31F-EAB91B7FBB9C}"/>
              </a:ext>
            </a:extLst>
          </p:cNvPr>
          <p:cNvPicPr>
            <a:picLocks noChangeAspect="1"/>
          </p:cNvPicPr>
          <p:nvPr/>
        </p:nvPicPr>
        <p:blipFill>
          <a:blip r:embed="rId4"/>
          <a:srcRect/>
          <a:stretch/>
        </p:blipFill>
        <p:spPr>
          <a:xfrm>
            <a:off x="10221313" y="4729058"/>
            <a:ext cx="1816213" cy="1832876"/>
          </a:xfrm>
          <a:prstGeom prst="rect">
            <a:avLst/>
          </a:prstGeom>
        </p:spPr>
      </p:pic>
    </p:spTree>
    <p:extLst>
      <p:ext uri="{BB962C8B-B14F-4D97-AF65-F5344CB8AC3E}">
        <p14:creationId xmlns:p14="http://schemas.microsoft.com/office/powerpoint/2010/main" val="147293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4EADF3-8CD6-2F41-AEAA-7D6B37BBB8F1}"/>
              </a:ext>
            </a:extLst>
          </p:cNvPr>
          <p:cNvSpPr>
            <a:spLocks noGrp="1"/>
          </p:cNvSpPr>
          <p:nvPr>
            <p:ph type="title"/>
          </p:nvPr>
        </p:nvSpPr>
        <p:spPr>
          <a:xfrm>
            <a:off x="-340993" y="384748"/>
            <a:ext cx="10202357" cy="1320800"/>
          </a:xfrm>
        </p:spPr>
        <p:txBody>
          <a:bodyPr>
            <a:noAutofit/>
          </a:bodyPr>
          <a:lstStyle/>
          <a:p>
            <a:pPr algn="ctr"/>
            <a:r>
              <a:rPr lang="en-US" sz="4400" b="1" dirty="0">
                <a:solidFill>
                  <a:schemeClr val="accent2">
                    <a:lumMod val="75000"/>
                  </a:schemeClr>
                </a:solidFill>
              </a:rPr>
              <a:t>We are more alike than you think</a:t>
            </a:r>
          </a:p>
        </p:txBody>
      </p:sp>
      <p:sp>
        <p:nvSpPr>
          <p:cNvPr id="8" name="Content Placeholder 7">
            <a:extLst>
              <a:ext uri="{FF2B5EF4-FFF2-40B4-BE49-F238E27FC236}">
                <a16:creationId xmlns:a16="http://schemas.microsoft.com/office/drawing/2014/main" id="{CE9E97E2-46D7-F34A-8CB2-FD1FBEF700A8}"/>
              </a:ext>
            </a:extLst>
          </p:cNvPr>
          <p:cNvSpPr>
            <a:spLocks noGrp="1"/>
          </p:cNvSpPr>
          <p:nvPr>
            <p:ph sz="half" idx="1"/>
          </p:nvPr>
        </p:nvSpPr>
        <p:spPr>
          <a:xfrm>
            <a:off x="677334" y="1499016"/>
            <a:ext cx="4297041" cy="4542345"/>
          </a:xfrm>
        </p:spPr>
        <p:txBody>
          <a:bodyPr>
            <a:normAutofit lnSpcReduction="10000"/>
          </a:bodyPr>
          <a:lstStyle/>
          <a:p>
            <a:pPr fontAlgn="base"/>
            <a:r>
              <a:rPr lang="en-US" sz="2400" dirty="0"/>
              <a:t>Lawyers</a:t>
            </a:r>
          </a:p>
          <a:p>
            <a:pPr lvl="1" fontAlgn="base"/>
            <a:r>
              <a:rPr lang="en-US" sz="1800" dirty="0"/>
              <a:t>Subject to licensure from the state that must renew annually</a:t>
            </a:r>
          </a:p>
          <a:p>
            <a:pPr lvl="1" fontAlgn="base"/>
            <a:r>
              <a:rPr lang="en-US" sz="1800" dirty="0"/>
              <a:t>Background checks and financial commitment to receive licensure (law school, bar exam)</a:t>
            </a:r>
          </a:p>
          <a:p>
            <a:pPr lvl="1" fontAlgn="base"/>
            <a:r>
              <a:rPr lang="en-US" sz="1800" dirty="0"/>
              <a:t>Subject to robust regulations (Rules of Professional Conduct)</a:t>
            </a:r>
          </a:p>
          <a:p>
            <a:pPr lvl="1" fontAlgn="base"/>
            <a:r>
              <a:rPr lang="en-US" sz="1800" dirty="0"/>
              <a:t>Limited in advertising</a:t>
            </a:r>
          </a:p>
          <a:p>
            <a:pPr lvl="1" fontAlgn="base"/>
            <a:r>
              <a:rPr lang="en-US" sz="1800" dirty="0"/>
              <a:t>Business owners</a:t>
            </a:r>
          </a:p>
          <a:p>
            <a:pPr lvl="1" fontAlgn="base"/>
            <a:r>
              <a:rPr lang="en-US" sz="1800" dirty="0"/>
              <a:t>Requires niche understanding of specific subject matter (law)</a:t>
            </a:r>
          </a:p>
          <a:p>
            <a:pPr lvl="1" fontAlgn="base"/>
            <a:r>
              <a:rPr lang="en-US" sz="1800" dirty="0"/>
              <a:t>High stress</a:t>
            </a:r>
          </a:p>
          <a:p>
            <a:pPr fontAlgn="base"/>
            <a:endParaRPr lang="en-US" dirty="0"/>
          </a:p>
          <a:p>
            <a:endParaRPr lang="en-US" dirty="0"/>
          </a:p>
          <a:p>
            <a:endParaRPr lang="en-US" dirty="0"/>
          </a:p>
        </p:txBody>
      </p:sp>
      <p:sp>
        <p:nvSpPr>
          <p:cNvPr id="2" name="Content Placeholder 1">
            <a:extLst>
              <a:ext uri="{FF2B5EF4-FFF2-40B4-BE49-F238E27FC236}">
                <a16:creationId xmlns:a16="http://schemas.microsoft.com/office/drawing/2014/main" id="{C0D26101-101E-1478-E975-890993B5FE89}"/>
              </a:ext>
            </a:extLst>
          </p:cNvPr>
          <p:cNvSpPr>
            <a:spLocks noGrp="1"/>
          </p:cNvSpPr>
          <p:nvPr>
            <p:ph sz="half" idx="2"/>
          </p:nvPr>
        </p:nvSpPr>
        <p:spPr>
          <a:xfrm>
            <a:off x="5089969" y="1499017"/>
            <a:ext cx="4297041" cy="4542346"/>
          </a:xfrm>
        </p:spPr>
        <p:txBody>
          <a:bodyPr>
            <a:normAutofit lnSpcReduction="10000"/>
          </a:bodyPr>
          <a:lstStyle/>
          <a:p>
            <a:pPr fontAlgn="base"/>
            <a:r>
              <a:rPr lang="en-US" sz="2400" dirty="0"/>
              <a:t>Cannabis Business Clients</a:t>
            </a:r>
          </a:p>
          <a:p>
            <a:pPr lvl="1" fontAlgn="base"/>
            <a:r>
              <a:rPr lang="en-US" sz="1800" dirty="0"/>
              <a:t>Subject to licensure from the state that must renew annually</a:t>
            </a:r>
          </a:p>
          <a:p>
            <a:pPr lvl="1" fontAlgn="base"/>
            <a:r>
              <a:rPr lang="en-US" sz="1800" dirty="0"/>
              <a:t>Background checks and financial commitment to receive licensure (start up-capital)</a:t>
            </a:r>
          </a:p>
          <a:p>
            <a:pPr lvl="1" fontAlgn="base"/>
            <a:r>
              <a:rPr lang="en-US" sz="1800" dirty="0"/>
              <a:t>Subject to robust regulations (Colorado Marijuana Code)</a:t>
            </a:r>
          </a:p>
          <a:p>
            <a:pPr lvl="1" fontAlgn="base"/>
            <a:r>
              <a:rPr lang="en-US" sz="1800" dirty="0"/>
              <a:t>Limited in advertising</a:t>
            </a:r>
          </a:p>
          <a:p>
            <a:pPr lvl="1" fontAlgn="base"/>
            <a:r>
              <a:rPr lang="en-US" sz="1800" dirty="0"/>
              <a:t>Business owners</a:t>
            </a:r>
          </a:p>
          <a:p>
            <a:pPr lvl="1" fontAlgn="base"/>
            <a:r>
              <a:rPr lang="en-US" sz="1800" dirty="0"/>
              <a:t>Requires niche understanding of specific subject matter (weed)</a:t>
            </a:r>
          </a:p>
          <a:p>
            <a:pPr lvl="1" fontAlgn="base"/>
            <a:r>
              <a:rPr lang="en-US" sz="1800" dirty="0"/>
              <a:t>High stress</a:t>
            </a:r>
          </a:p>
          <a:p>
            <a:endParaRPr lang="en-US" dirty="0"/>
          </a:p>
        </p:txBody>
      </p:sp>
      <p:pic>
        <p:nvPicPr>
          <p:cNvPr id="4" name="Picture 3">
            <a:hlinkClick r:id="rId2"/>
            <a:extLst>
              <a:ext uri="{FF2B5EF4-FFF2-40B4-BE49-F238E27FC236}">
                <a16:creationId xmlns:a16="http://schemas.microsoft.com/office/drawing/2014/main" id="{71B93A3B-4099-E12C-D0DE-4D41B26EAB4C}"/>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134941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4EADF3-8CD6-2F41-AEAA-7D6B37BBB8F1}"/>
              </a:ext>
            </a:extLst>
          </p:cNvPr>
          <p:cNvSpPr>
            <a:spLocks noGrp="1"/>
          </p:cNvSpPr>
          <p:nvPr>
            <p:ph type="title"/>
          </p:nvPr>
        </p:nvSpPr>
        <p:spPr>
          <a:xfrm>
            <a:off x="0" y="483326"/>
            <a:ext cx="10024533" cy="1609344"/>
          </a:xfrm>
        </p:spPr>
        <p:txBody>
          <a:bodyPr>
            <a:noAutofit/>
          </a:bodyPr>
          <a:lstStyle/>
          <a:p>
            <a:pPr algn="ctr"/>
            <a:r>
              <a:rPr lang="en-US" sz="4200" b="1" dirty="0">
                <a:solidFill>
                  <a:schemeClr val="accent2">
                    <a:lumMod val="75000"/>
                  </a:schemeClr>
                </a:solidFill>
              </a:rPr>
              <a:t>Issues facing Social Equity Applicants</a:t>
            </a:r>
          </a:p>
        </p:txBody>
      </p:sp>
      <p:sp>
        <p:nvSpPr>
          <p:cNvPr id="8" name="Content Placeholder 7">
            <a:extLst>
              <a:ext uri="{FF2B5EF4-FFF2-40B4-BE49-F238E27FC236}">
                <a16:creationId xmlns:a16="http://schemas.microsoft.com/office/drawing/2014/main" id="{CE9E97E2-46D7-F34A-8CB2-FD1FBEF700A8}"/>
              </a:ext>
            </a:extLst>
          </p:cNvPr>
          <p:cNvSpPr>
            <a:spLocks noGrp="1"/>
          </p:cNvSpPr>
          <p:nvPr>
            <p:ph idx="1"/>
          </p:nvPr>
        </p:nvSpPr>
        <p:spPr>
          <a:xfrm>
            <a:off x="384145" y="1552124"/>
            <a:ext cx="9640388" cy="4702628"/>
          </a:xfrm>
        </p:spPr>
        <p:txBody>
          <a:bodyPr>
            <a:normAutofit fontScale="85000" lnSpcReduction="20000"/>
          </a:bodyPr>
          <a:lstStyle/>
          <a:p>
            <a:pPr marL="0" indent="0" algn="ctr" fontAlgn="base">
              <a:buNone/>
            </a:pPr>
            <a:r>
              <a:rPr lang="en-US" sz="2500" dirty="0"/>
              <a:t>The process to establish your business entity, obtain business licensure, then get operational involves many moving parts, some of which are “legal” in nature, some of which are “business” in nature</a:t>
            </a:r>
          </a:p>
          <a:p>
            <a:pPr fontAlgn="base"/>
            <a:r>
              <a:rPr lang="en-US" sz="2300" dirty="0"/>
              <a:t>Attorneys have the training and skills to guide clients on:</a:t>
            </a:r>
          </a:p>
          <a:p>
            <a:pPr lvl="1" fontAlgn="base"/>
            <a:r>
              <a:rPr lang="en-US" sz="1900" dirty="0"/>
              <a:t>“Legal” issues: contract negotiation and drafting, representation before gov’t agencies for license approval or license defense, rule interpretation and licensing pre-conditions</a:t>
            </a:r>
          </a:p>
          <a:p>
            <a:pPr lvl="2" fontAlgn="base"/>
            <a:r>
              <a:rPr lang="en-US" sz="1900" dirty="0"/>
              <a:t>Regulatory issues: packaging and label compliance, SOPs, recalls, regulatory investigations, best practices for recordkeeping, IP licensing, advertising</a:t>
            </a:r>
          </a:p>
          <a:p>
            <a:pPr lvl="1" fontAlgn="base"/>
            <a:r>
              <a:rPr lang="en-US" sz="2100" dirty="0"/>
              <a:t>“Business” issues: customary or advantageous contract terms, timing issues on lease/RE deals, educating non-cannabis business counterparts (landlords, vendors, investors, etc.), licensing applications, identifying multi-disciplinary issues (tax, real estate/zoning, fundraising, employment, criminal defense, dispute resolution, debt collection </a:t>
            </a:r>
          </a:p>
          <a:p>
            <a:pPr fontAlgn="base"/>
            <a:endParaRPr lang="en-US" dirty="0"/>
          </a:p>
          <a:p>
            <a:r>
              <a:rPr lang="en-US" dirty="0"/>
              <a:t>For more on Social Equity in the Cannabis Industry, check out my associate, Lauren Devine’s award-winning Law Review Comment, </a:t>
            </a:r>
            <a:r>
              <a:rPr lang="en-US" i="1" dirty="0">
                <a:hlinkClick r:id="rId2"/>
              </a:rPr>
              <a:t>The Ethics &amp; Economics of Social Equity in the Cannabis Industry: Making a “Compelling” Case for Constitutional, Impactful, &amp; Sustainable Inclusivity Programs in Ohio &amp; Beyond</a:t>
            </a:r>
            <a:r>
              <a:rPr lang="en-US" dirty="0"/>
              <a:t>, published by the University of Dayton School of Law.</a:t>
            </a:r>
          </a:p>
          <a:p>
            <a:endParaRPr lang="en-US" dirty="0"/>
          </a:p>
        </p:txBody>
      </p:sp>
      <p:pic>
        <p:nvPicPr>
          <p:cNvPr id="2" name="Picture 1">
            <a:hlinkClick r:id="rId3"/>
            <a:extLst>
              <a:ext uri="{FF2B5EF4-FFF2-40B4-BE49-F238E27FC236}">
                <a16:creationId xmlns:a16="http://schemas.microsoft.com/office/drawing/2014/main" id="{4F4C34A0-59E9-B982-1555-615FF2AFE938}"/>
              </a:ext>
            </a:extLst>
          </p:cNvPr>
          <p:cNvPicPr>
            <a:picLocks noChangeAspect="1"/>
          </p:cNvPicPr>
          <p:nvPr/>
        </p:nvPicPr>
        <p:blipFill>
          <a:blip r:embed="rId4"/>
          <a:srcRect/>
          <a:stretch/>
        </p:blipFill>
        <p:spPr>
          <a:xfrm>
            <a:off x="10221313" y="4729058"/>
            <a:ext cx="1816213" cy="1832876"/>
          </a:xfrm>
          <a:prstGeom prst="rect">
            <a:avLst/>
          </a:prstGeom>
        </p:spPr>
      </p:pic>
    </p:spTree>
    <p:extLst>
      <p:ext uri="{BB962C8B-B14F-4D97-AF65-F5344CB8AC3E}">
        <p14:creationId xmlns:p14="http://schemas.microsoft.com/office/powerpoint/2010/main" val="37678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4EADF3-8CD6-2F41-AEAA-7D6B37BBB8F1}"/>
              </a:ext>
            </a:extLst>
          </p:cNvPr>
          <p:cNvSpPr>
            <a:spLocks noGrp="1"/>
          </p:cNvSpPr>
          <p:nvPr>
            <p:ph type="title"/>
          </p:nvPr>
        </p:nvSpPr>
        <p:spPr>
          <a:xfrm>
            <a:off x="0" y="587710"/>
            <a:ext cx="10024533" cy="1609344"/>
          </a:xfrm>
        </p:spPr>
        <p:txBody>
          <a:bodyPr>
            <a:noAutofit/>
          </a:bodyPr>
          <a:lstStyle/>
          <a:p>
            <a:pPr algn="ctr"/>
            <a:r>
              <a:rPr lang="en-US" sz="4400" b="1" dirty="0">
                <a:solidFill>
                  <a:schemeClr val="accent2">
                    <a:lumMod val="75000"/>
                  </a:schemeClr>
                </a:solidFill>
              </a:rPr>
              <a:t>Business Ownership Structure</a:t>
            </a:r>
          </a:p>
        </p:txBody>
      </p:sp>
      <p:sp>
        <p:nvSpPr>
          <p:cNvPr id="8" name="Content Placeholder 7">
            <a:extLst>
              <a:ext uri="{FF2B5EF4-FFF2-40B4-BE49-F238E27FC236}">
                <a16:creationId xmlns:a16="http://schemas.microsoft.com/office/drawing/2014/main" id="{CE9E97E2-46D7-F34A-8CB2-FD1FBEF700A8}"/>
              </a:ext>
            </a:extLst>
          </p:cNvPr>
          <p:cNvSpPr>
            <a:spLocks noGrp="1"/>
          </p:cNvSpPr>
          <p:nvPr>
            <p:ph idx="1"/>
          </p:nvPr>
        </p:nvSpPr>
        <p:spPr>
          <a:xfrm>
            <a:off x="522515" y="1672046"/>
            <a:ext cx="9640388" cy="4702628"/>
          </a:xfrm>
        </p:spPr>
        <p:txBody>
          <a:bodyPr>
            <a:normAutofit/>
          </a:bodyPr>
          <a:lstStyle/>
          <a:p>
            <a:pPr fontAlgn="base"/>
            <a:r>
              <a:rPr lang="en-US" sz="2300" dirty="0"/>
              <a:t>Choice of Entity – LLC, partnerships, corporations (C- or S-)</a:t>
            </a:r>
          </a:p>
          <a:p>
            <a:pPr lvl="1" fontAlgn="base"/>
            <a:r>
              <a:rPr lang="en-US" sz="2100" dirty="0"/>
              <a:t>Taxes (hello CPA!)</a:t>
            </a:r>
          </a:p>
          <a:p>
            <a:pPr lvl="1" fontAlgn="base"/>
            <a:r>
              <a:rPr lang="en-US" sz="2100" dirty="0"/>
              <a:t>Fundraising &amp; Investor preferences</a:t>
            </a:r>
          </a:p>
          <a:p>
            <a:pPr lvl="1" fontAlgn="base"/>
            <a:r>
              <a:rPr lang="en-US" sz="2100" dirty="0"/>
              <a:t>Leadership Vision</a:t>
            </a:r>
          </a:p>
          <a:p>
            <a:pPr lvl="1" fontAlgn="base"/>
            <a:r>
              <a:rPr lang="en-US" sz="2100" dirty="0"/>
              <a:t>Succession Planning (exit strategy)</a:t>
            </a:r>
          </a:p>
          <a:p>
            <a:pPr lvl="1" fontAlgn="base"/>
            <a:r>
              <a:rPr lang="en-US" sz="2100" dirty="0"/>
              <a:t>Public Benefit</a:t>
            </a:r>
          </a:p>
          <a:p>
            <a:pPr lvl="1" fontAlgn="base"/>
            <a:r>
              <a:rPr lang="en-US" sz="2100" dirty="0"/>
              <a:t>Availability of Incentive Stock Options</a:t>
            </a:r>
          </a:p>
          <a:p>
            <a:pPr lvl="1" fontAlgn="base"/>
            <a:r>
              <a:rPr lang="en-US" sz="2100" dirty="0"/>
              <a:t>Licensing authorities require submission of charter documents so registration with the SOS alone not sufficient</a:t>
            </a:r>
          </a:p>
          <a:p>
            <a:pPr lvl="1" fontAlgn="base"/>
            <a:endParaRPr lang="en-US" sz="2100" dirty="0"/>
          </a:p>
          <a:p>
            <a:pPr fontAlgn="base"/>
            <a:endParaRPr lang="en-US" dirty="0"/>
          </a:p>
          <a:p>
            <a:endParaRPr lang="en-US" dirty="0"/>
          </a:p>
          <a:p>
            <a:endParaRPr lang="en-US" dirty="0"/>
          </a:p>
        </p:txBody>
      </p:sp>
      <p:pic>
        <p:nvPicPr>
          <p:cNvPr id="2" name="Picture 1">
            <a:hlinkClick r:id="rId2"/>
            <a:extLst>
              <a:ext uri="{FF2B5EF4-FFF2-40B4-BE49-F238E27FC236}">
                <a16:creationId xmlns:a16="http://schemas.microsoft.com/office/drawing/2014/main" id="{6487FC6C-8AED-AF32-BC03-6BE7BB6C1452}"/>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287687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4EADF3-8CD6-2F41-AEAA-7D6B37BBB8F1}"/>
              </a:ext>
            </a:extLst>
          </p:cNvPr>
          <p:cNvSpPr>
            <a:spLocks noGrp="1"/>
          </p:cNvSpPr>
          <p:nvPr>
            <p:ph type="title"/>
          </p:nvPr>
        </p:nvSpPr>
        <p:spPr/>
        <p:txBody>
          <a:bodyPr>
            <a:noAutofit/>
          </a:bodyPr>
          <a:lstStyle/>
          <a:p>
            <a:pPr algn="ctr"/>
            <a:r>
              <a:rPr lang="en-US" sz="4400" b="1" dirty="0">
                <a:solidFill>
                  <a:schemeClr val="accent2">
                    <a:lumMod val="75000"/>
                  </a:schemeClr>
                </a:solidFill>
              </a:rPr>
              <a:t>Business Licensing Process</a:t>
            </a:r>
          </a:p>
        </p:txBody>
      </p:sp>
      <p:sp>
        <p:nvSpPr>
          <p:cNvPr id="8" name="Content Placeholder 7">
            <a:extLst>
              <a:ext uri="{FF2B5EF4-FFF2-40B4-BE49-F238E27FC236}">
                <a16:creationId xmlns:a16="http://schemas.microsoft.com/office/drawing/2014/main" id="{CE9E97E2-46D7-F34A-8CB2-FD1FBEF700A8}"/>
              </a:ext>
            </a:extLst>
          </p:cNvPr>
          <p:cNvSpPr>
            <a:spLocks noGrp="1"/>
          </p:cNvSpPr>
          <p:nvPr>
            <p:ph sz="half" idx="1"/>
          </p:nvPr>
        </p:nvSpPr>
        <p:spPr>
          <a:xfrm>
            <a:off x="494843" y="1552110"/>
            <a:ext cx="4184035" cy="4539521"/>
          </a:xfrm>
        </p:spPr>
        <p:txBody>
          <a:bodyPr>
            <a:normAutofit fontScale="92500" lnSpcReduction="10000"/>
          </a:bodyPr>
          <a:lstStyle/>
          <a:p>
            <a:pPr fontAlgn="base"/>
            <a:r>
              <a:rPr lang="en-US" sz="2000" dirty="0"/>
              <a:t>State – Colorado Department of Revenue – Marijuana Enforcement Division</a:t>
            </a:r>
          </a:p>
          <a:p>
            <a:pPr lvl="1" fontAlgn="base"/>
            <a:r>
              <a:rPr lang="en-US" sz="2000" dirty="0"/>
              <a:t>Finding of Suitability Application submission (fingerprints, bank records)</a:t>
            </a:r>
          </a:p>
          <a:p>
            <a:pPr lvl="1" fontAlgn="base"/>
            <a:r>
              <a:rPr lang="en-US" sz="2000" dirty="0"/>
              <a:t>Business License Application submission to MED with supporting documents</a:t>
            </a:r>
          </a:p>
          <a:p>
            <a:pPr lvl="1" fontAlgn="base"/>
            <a:r>
              <a:rPr lang="en-US" sz="2000" dirty="0"/>
              <a:t>Conditional on receipt of local licensing approval</a:t>
            </a:r>
          </a:p>
          <a:p>
            <a:pPr marL="457200" lvl="1" indent="0" fontAlgn="base">
              <a:buNone/>
            </a:pPr>
            <a:endParaRPr lang="en-US" sz="2000" dirty="0"/>
          </a:p>
          <a:p>
            <a:pPr marL="57150" indent="0" algn="ctr" fontAlgn="base">
              <a:buNone/>
            </a:pPr>
            <a:r>
              <a:rPr lang="en-US" sz="2600" dirty="0">
                <a:hlinkClick r:id="rId2"/>
              </a:rPr>
              <a:t>MED website</a:t>
            </a:r>
            <a:endParaRPr lang="en-US" sz="2600" dirty="0"/>
          </a:p>
          <a:p>
            <a:pPr fontAlgn="base"/>
            <a:endParaRPr lang="en-US" dirty="0"/>
          </a:p>
          <a:p>
            <a:pPr fontAlgn="base"/>
            <a:endParaRPr lang="en-US" dirty="0"/>
          </a:p>
          <a:p>
            <a:endParaRPr lang="en-US" dirty="0"/>
          </a:p>
          <a:p>
            <a:endParaRPr lang="en-US" dirty="0"/>
          </a:p>
        </p:txBody>
      </p:sp>
      <p:sp>
        <p:nvSpPr>
          <p:cNvPr id="2" name="Content Placeholder 1">
            <a:extLst>
              <a:ext uri="{FF2B5EF4-FFF2-40B4-BE49-F238E27FC236}">
                <a16:creationId xmlns:a16="http://schemas.microsoft.com/office/drawing/2014/main" id="{AADCA140-9820-4967-BA8D-49DDBBB32F9D}"/>
              </a:ext>
            </a:extLst>
          </p:cNvPr>
          <p:cNvSpPr>
            <a:spLocks noGrp="1"/>
          </p:cNvSpPr>
          <p:nvPr>
            <p:ph sz="half" idx="2"/>
          </p:nvPr>
        </p:nvSpPr>
        <p:spPr>
          <a:xfrm>
            <a:off x="4678878" y="1552110"/>
            <a:ext cx="5542435" cy="4853056"/>
          </a:xfrm>
        </p:spPr>
        <p:txBody>
          <a:bodyPr>
            <a:normAutofit fontScale="92500" lnSpcReduction="10000"/>
          </a:bodyPr>
          <a:lstStyle/>
          <a:p>
            <a:r>
              <a:rPr lang="en-US" sz="2000" dirty="0"/>
              <a:t>Local (example: Denver)</a:t>
            </a:r>
          </a:p>
          <a:p>
            <a:pPr lvl="1"/>
            <a:r>
              <a:rPr lang="en-US" sz="1800" dirty="0"/>
              <a:t>Submit license application after submission of state Business License Application to MED via online portal with supporting documents</a:t>
            </a:r>
          </a:p>
          <a:p>
            <a:pPr lvl="1"/>
            <a:r>
              <a:rPr lang="en-US" sz="1800" dirty="0"/>
              <a:t>Public hearing requirement for stores, hospitality, and hospitality &amp; sales licenses</a:t>
            </a:r>
          </a:p>
          <a:p>
            <a:pPr lvl="1"/>
            <a:r>
              <a:rPr lang="en-US" sz="1800" dirty="0"/>
              <a:t>Burden of Proof</a:t>
            </a:r>
          </a:p>
          <a:p>
            <a:pPr lvl="2"/>
            <a:r>
              <a:rPr lang="en-US" sz="1600" dirty="0"/>
              <a:t>availability of licenses in the ‘hood</a:t>
            </a:r>
          </a:p>
          <a:p>
            <a:pPr lvl="2"/>
            <a:r>
              <a:rPr lang="en-US" sz="1600" dirty="0"/>
              <a:t>whether issuance would create undue concentration</a:t>
            </a:r>
          </a:p>
          <a:p>
            <a:pPr lvl="2"/>
            <a:r>
              <a:rPr lang="en-US" sz="1600" dirty="0"/>
              <a:t>needs &amp; desires of adults of the ‘hood</a:t>
            </a:r>
          </a:p>
          <a:p>
            <a:pPr lvl="1"/>
            <a:r>
              <a:rPr lang="en-US" sz="1800" dirty="0"/>
              <a:t>Inspections Process</a:t>
            </a:r>
          </a:p>
          <a:p>
            <a:pPr marL="457200" lvl="1" indent="0" algn="ctr">
              <a:buNone/>
            </a:pPr>
            <a:r>
              <a:rPr lang="en-US" sz="2600" dirty="0">
                <a:hlinkClick r:id="rId3"/>
              </a:rPr>
              <a:t>Denver marijuana licensing website</a:t>
            </a:r>
            <a:endParaRPr lang="en-US" sz="2600" dirty="0"/>
          </a:p>
          <a:p>
            <a:pPr lvl="1"/>
            <a:endParaRPr lang="en-US" sz="1800" dirty="0"/>
          </a:p>
          <a:p>
            <a:pPr lvl="1"/>
            <a:endParaRPr lang="en-US" sz="1800" dirty="0"/>
          </a:p>
          <a:p>
            <a:endParaRPr lang="en-US" dirty="0"/>
          </a:p>
        </p:txBody>
      </p:sp>
      <p:pic>
        <p:nvPicPr>
          <p:cNvPr id="3" name="Picture 2">
            <a:hlinkClick r:id="rId4"/>
            <a:extLst>
              <a:ext uri="{FF2B5EF4-FFF2-40B4-BE49-F238E27FC236}">
                <a16:creationId xmlns:a16="http://schemas.microsoft.com/office/drawing/2014/main" id="{EF2B4EED-6AC0-521E-8337-72F4335F965D}"/>
              </a:ext>
            </a:extLst>
          </p:cNvPr>
          <p:cNvPicPr>
            <a:picLocks noChangeAspect="1"/>
          </p:cNvPicPr>
          <p:nvPr/>
        </p:nvPicPr>
        <p:blipFill>
          <a:blip r:embed="rId5"/>
          <a:srcRect/>
          <a:stretch/>
        </p:blipFill>
        <p:spPr>
          <a:xfrm>
            <a:off x="10221313" y="4729058"/>
            <a:ext cx="1816213" cy="1832876"/>
          </a:xfrm>
          <a:prstGeom prst="rect">
            <a:avLst/>
          </a:prstGeom>
        </p:spPr>
      </p:pic>
    </p:spTree>
    <p:extLst>
      <p:ext uri="{BB962C8B-B14F-4D97-AF65-F5344CB8AC3E}">
        <p14:creationId xmlns:p14="http://schemas.microsoft.com/office/powerpoint/2010/main" val="35852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4EADF3-8CD6-2F41-AEAA-7D6B37BBB8F1}"/>
              </a:ext>
            </a:extLst>
          </p:cNvPr>
          <p:cNvSpPr>
            <a:spLocks noGrp="1"/>
          </p:cNvSpPr>
          <p:nvPr>
            <p:ph type="title"/>
          </p:nvPr>
        </p:nvSpPr>
        <p:spPr>
          <a:xfrm>
            <a:off x="0" y="587710"/>
            <a:ext cx="10024533" cy="1609344"/>
          </a:xfrm>
        </p:spPr>
        <p:txBody>
          <a:bodyPr>
            <a:noAutofit/>
          </a:bodyPr>
          <a:lstStyle/>
          <a:p>
            <a:pPr algn="ctr"/>
            <a:r>
              <a:rPr lang="en-US" sz="4400" b="1" dirty="0">
                <a:solidFill>
                  <a:schemeClr val="accent2">
                    <a:lumMod val="75000"/>
                  </a:schemeClr>
                </a:solidFill>
              </a:rPr>
              <a:t>Real Estate Matters</a:t>
            </a:r>
          </a:p>
        </p:txBody>
      </p:sp>
      <p:sp>
        <p:nvSpPr>
          <p:cNvPr id="8" name="Content Placeholder 7">
            <a:extLst>
              <a:ext uri="{FF2B5EF4-FFF2-40B4-BE49-F238E27FC236}">
                <a16:creationId xmlns:a16="http://schemas.microsoft.com/office/drawing/2014/main" id="{CE9E97E2-46D7-F34A-8CB2-FD1FBEF700A8}"/>
              </a:ext>
            </a:extLst>
          </p:cNvPr>
          <p:cNvSpPr>
            <a:spLocks noGrp="1"/>
          </p:cNvSpPr>
          <p:nvPr>
            <p:ph idx="1"/>
          </p:nvPr>
        </p:nvSpPr>
        <p:spPr>
          <a:xfrm>
            <a:off x="522515" y="1672046"/>
            <a:ext cx="9640388" cy="4702628"/>
          </a:xfrm>
        </p:spPr>
        <p:txBody>
          <a:bodyPr>
            <a:normAutofit/>
          </a:bodyPr>
          <a:lstStyle/>
          <a:p>
            <a:pPr fontAlgn="base"/>
            <a:r>
              <a:rPr lang="en-US" sz="2300" dirty="0"/>
              <a:t>Suitability (proximity limitations, neighborhoods of undue concentration)</a:t>
            </a:r>
          </a:p>
          <a:p>
            <a:pPr fontAlgn="base"/>
            <a:r>
              <a:rPr lang="en-US" sz="2300" dirty="0"/>
              <a:t>Letters of Intent (LOI)</a:t>
            </a:r>
          </a:p>
          <a:p>
            <a:pPr fontAlgn="base"/>
            <a:r>
              <a:rPr lang="en-US" sz="2300" dirty="0"/>
              <a:t>Commercial Lease negotiation and drafting</a:t>
            </a:r>
          </a:p>
          <a:p>
            <a:pPr fontAlgn="base"/>
            <a:r>
              <a:rPr lang="en-US" sz="2300" dirty="0"/>
              <a:t>Due Diligence </a:t>
            </a:r>
          </a:p>
          <a:p>
            <a:pPr fontAlgn="base"/>
            <a:r>
              <a:rPr lang="en-US" sz="2300" dirty="0"/>
              <a:t>Purchase Agreements</a:t>
            </a:r>
          </a:p>
          <a:p>
            <a:pPr fontAlgn="base"/>
            <a:r>
              <a:rPr lang="en-US" sz="2300" dirty="0"/>
              <a:t>Zoning</a:t>
            </a:r>
          </a:p>
          <a:p>
            <a:pPr fontAlgn="base"/>
            <a:r>
              <a:rPr lang="en-US" sz="2300" dirty="0"/>
              <a:t>Occupancy and Use</a:t>
            </a:r>
          </a:p>
          <a:p>
            <a:pPr fontAlgn="base"/>
            <a:r>
              <a:rPr lang="en-US" sz="2300" dirty="0"/>
              <a:t>Building your team of necessary real estate professionals </a:t>
            </a:r>
          </a:p>
          <a:p>
            <a:pPr lvl="1" fontAlgn="base"/>
            <a:r>
              <a:rPr lang="en-US" sz="2100" dirty="0"/>
              <a:t>architect, electrical, mechanical, plumbing engineer, surveyor, designer</a:t>
            </a:r>
          </a:p>
          <a:p>
            <a:pPr fontAlgn="base"/>
            <a:endParaRPr lang="en-US" sz="2300" dirty="0"/>
          </a:p>
          <a:p>
            <a:pPr fontAlgn="base"/>
            <a:endParaRPr lang="en-US" sz="2100" dirty="0"/>
          </a:p>
          <a:p>
            <a:pPr fontAlgn="base"/>
            <a:endParaRPr lang="en-US" dirty="0"/>
          </a:p>
          <a:p>
            <a:endParaRPr lang="en-US" dirty="0"/>
          </a:p>
          <a:p>
            <a:endParaRPr lang="en-US" dirty="0"/>
          </a:p>
        </p:txBody>
      </p:sp>
      <p:pic>
        <p:nvPicPr>
          <p:cNvPr id="2" name="Picture 1">
            <a:hlinkClick r:id="rId2"/>
            <a:extLst>
              <a:ext uri="{FF2B5EF4-FFF2-40B4-BE49-F238E27FC236}">
                <a16:creationId xmlns:a16="http://schemas.microsoft.com/office/drawing/2014/main" id="{9248EA05-4FDD-6720-F77B-852AC3B4FDC1}"/>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360115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4EADF3-8CD6-2F41-AEAA-7D6B37BBB8F1}"/>
              </a:ext>
            </a:extLst>
          </p:cNvPr>
          <p:cNvSpPr>
            <a:spLocks noGrp="1"/>
          </p:cNvSpPr>
          <p:nvPr>
            <p:ph type="title"/>
          </p:nvPr>
        </p:nvSpPr>
        <p:spPr>
          <a:xfrm>
            <a:off x="0" y="587710"/>
            <a:ext cx="10931559" cy="1609344"/>
          </a:xfrm>
        </p:spPr>
        <p:txBody>
          <a:bodyPr>
            <a:noAutofit/>
          </a:bodyPr>
          <a:lstStyle/>
          <a:p>
            <a:pPr algn="ctr"/>
            <a:r>
              <a:rPr lang="en-US" sz="5000" b="1" dirty="0">
                <a:solidFill>
                  <a:schemeClr val="accent2">
                    <a:lumMod val="75000"/>
                  </a:schemeClr>
                </a:solidFill>
              </a:rPr>
              <a:t>Cannabis Contracts</a:t>
            </a:r>
          </a:p>
        </p:txBody>
      </p:sp>
      <p:sp>
        <p:nvSpPr>
          <p:cNvPr id="8" name="Content Placeholder 7">
            <a:extLst>
              <a:ext uri="{FF2B5EF4-FFF2-40B4-BE49-F238E27FC236}">
                <a16:creationId xmlns:a16="http://schemas.microsoft.com/office/drawing/2014/main" id="{CE9E97E2-46D7-F34A-8CB2-FD1FBEF700A8}"/>
              </a:ext>
            </a:extLst>
          </p:cNvPr>
          <p:cNvSpPr>
            <a:spLocks noGrp="1"/>
          </p:cNvSpPr>
          <p:nvPr>
            <p:ph idx="1"/>
          </p:nvPr>
        </p:nvSpPr>
        <p:spPr>
          <a:xfrm>
            <a:off x="616973" y="1963711"/>
            <a:ext cx="10931559" cy="4306579"/>
          </a:xfrm>
        </p:spPr>
        <p:txBody>
          <a:bodyPr>
            <a:normAutofit/>
          </a:bodyPr>
          <a:lstStyle/>
          <a:p>
            <a:pPr fontAlgn="base"/>
            <a:r>
              <a:rPr lang="en-US" sz="2400" dirty="0"/>
              <a:t>Operating Agreements &amp; Shareholder Agreements</a:t>
            </a:r>
          </a:p>
          <a:p>
            <a:pPr fontAlgn="base"/>
            <a:r>
              <a:rPr lang="en-US" sz="2400" dirty="0"/>
              <a:t>Leases &amp; Real Estate Purchase Agreements</a:t>
            </a:r>
          </a:p>
          <a:p>
            <a:pPr fontAlgn="base"/>
            <a:r>
              <a:rPr lang="en-US" sz="2400" dirty="0"/>
              <a:t>Manufacturing Agreements</a:t>
            </a:r>
          </a:p>
          <a:p>
            <a:pPr fontAlgn="base"/>
            <a:r>
              <a:rPr lang="en-US" sz="2400" dirty="0"/>
              <a:t>IP Licensing Agreements</a:t>
            </a:r>
          </a:p>
          <a:p>
            <a:pPr fontAlgn="base"/>
            <a:r>
              <a:rPr lang="en-US" sz="2400" dirty="0"/>
              <a:t>Employment Agreements </a:t>
            </a:r>
          </a:p>
          <a:p>
            <a:pPr fontAlgn="base"/>
            <a:r>
              <a:rPr lang="en-US" sz="2400" dirty="0"/>
              <a:t>Vendor Agreements (delivery, supplier, distribution,                      marketing, staffing)</a:t>
            </a:r>
          </a:p>
          <a:p>
            <a:pPr fontAlgn="base"/>
            <a:r>
              <a:rPr lang="en-US" sz="2400" dirty="0"/>
              <a:t>Asset/Stock Purchase Agreements</a:t>
            </a:r>
            <a:endParaRPr lang="en-US" dirty="0"/>
          </a:p>
          <a:p>
            <a:pPr fontAlgn="base"/>
            <a:endParaRPr lang="en-US" dirty="0"/>
          </a:p>
          <a:p>
            <a:endParaRPr lang="en-US" dirty="0"/>
          </a:p>
          <a:p>
            <a:endParaRPr lang="en-US" dirty="0"/>
          </a:p>
        </p:txBody>
      </p:sp>
      <p:pic>
        <p:nvPicPr>
          <p:cNvPr id="2" name="Picture 1">
            <a:hlinkClick r:id="rId2"/>
            <a:extLst>
              <a:ext uri="{FF2B5EF4-FFF2-40B4-BE49-F238E27FC236}">
                <a16:creationId xmlns:a16="http://schemas.microsoft.com/office/drawing/2014/main" id="{B894C9C9-A27A-2F4E-E0E9-180FDEDBDE35}"/>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168639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5695-6A54-E04C-A508-30CB80B02CD8}"/>
              </a:ext>
            </a:extLst>
          </p:cNvPr>
          <p:cNvSpPr>
            <a:spLocks noGrp="1"/>
          </p:cNvSpPr>
          <p:nvPr>
            <p:ph type="title"/>
          </p:nvPr>
        </p:nvSpPr>
        <p:spPr>
          <a:xfrm>
            <a:off x="0" y="396950"/>
            <a:ext cx="10613036" cy="1609344"/>
          </a:xfrm>
        </p:spPr>
        <p:txBody>
          <a:bodyPr>
            <a:noAutofit/>
          </a:bodyPr>
          <a:lstStyle/>
          <a:p>
            <a:pPr algn="ctr"/>
            <a:r>
              <a:rPr lang="en-US" sz="5000" b="1" dirty="0">
                <a:solidFill>
                  <a:schemeClr val="accent2">
                    <a:lumMod val="75000"/>
                  </a:schemeClr>
                </a:solidFill>
              </a:rPr>
              <a:t>Unique Clauses in Cannabis Contracts</a:t>
            </a:r>
          </a:p>
        </p:txBody>
      </p:sp>
      <p:sp>
        <p:nvSpPr>
          <p:cNvPr id="3" name="Content Placeholder 2">
            <a:extLst>
              <a:ext uri="{FF2B5EF4-FFF2-40B4-BE49-F238E27FC236}">
                <a16:creationId xmlns:a16="http://schemas.microsoft.com/office/drawing/2014/main" id="{426C0D39-0CBA-6347-B0D6-83EDD15784FE}"/>
              </a:ext>
            </a:extLst>
          </p:cNvPr>
          <p:cNvSpPr>
            <a:spLocks noGrp="1"/>
          </p:cNvSpPr>
          <p:nvPr>
            <p:ph idx="1"/>
          </p:nvPr>
        </p:nvSpPr>
        <p:spPr>
          <a:xfrm>
            <a:off x="465551" y="2207638"/>
            <a:ext cx="10795116" cy="4159296"/>
          </a:xfrm>
        </p:spPr>
        <p:txBody>
          <a:bodyPr>
            <a:noAutofit/>
          </a:bodyPr>
          <a:lstStyle/>
          <a:p>
            <a:r>
              <a:rPr lang="en-US" sz="2400" dirty="0"/>
              <a:t>Contingencies on licensing</a:t>
            </a:r>
          </a:p>
          <a:p>
            <a:r>
              <a:rPr lang="en-US" sz="2400" dirty="0"/>
              <a:t>Due diligence in asset purchases (licenses, facilities) </a:t>
            </a:r>
          </a:p>
          <a:p>
            <a:r>
              <a:rPr lang="en-US" sz="2400" dirty="0"/>
              <a:t>Carve out references to compliance with federal law</a:t>
            </a:r>
          </a:p>
          <a:p>
            <a:r>
              <a:rPr lang="en-US" sz="2400" dirty="0"/>
              <a:t>Good faith renegotiation in light of regulatory change requests/requirements</a:t>
            </a:r>
          </a:p>
          <a:p>
            <a:r>
              <a:rPr lang="en-US" sz="2400" dirty="0"/>
              <a:t>Security, remedies in light of no access to BK, seller carry terms</a:t>
            </a:r>
          </a:p>
          <a:p>
            <a:r>
              <a:rPr lang="en-US" sz="2400" dirty="0"/>
              <a:t>Automatic Divestiture in charter documents</a:t>
            </a:r>
          </a:p>
          <a:p>
            <a:r>
              <a:rPr lang="en-US" sz="2400" dirty="0"/>
              <a:t>Valuation of licenses, inventory</a:t>
            </a:r>
          </a:p>
          <a:p>
            <a:endParaRPr lang="en-US" sz="2400" dirty="0"/>
          </a:p>
        </p:txBody>
      </p:sp>
      <p:pic>
        <p:nvPicPr>
          <p:cNvPr id="4" name="Picture 3">
            <a:hlinkClick r:id="rId2"/>
            <a:extLst>
              <a:ext uri="{FF2B5EF4-FFF2-40B4-BE49-F238E27FC236}">
                <a16:creationId xmlns:a16="http://schemas.microsoft.com/office/drawing/2014/main" id="{1755CA60-2BDA-2FAC-18DE-C7CC7B2F99DE}"/>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366603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5695-6A54-E04C-A508-30CB80B02CD8}"/>
              </a:ext>
            </a:extLst>
          </p:cNvPr>
          <p:cNvSpPr>
            <a:spLocks noGrp="1"/>
          </p:cNvSpPr>
          <p:nvPr>
            <p:ph type="title"/>
          </p:nvPr>
        </p:nvSpPr>
        <p:spPr>
          <a:xfrm>
            <a:off x="194872" y="396950"/>
            <a:ext cx="11997128" cy="1609344"/>
          </a:xfrm>
        </p:spPr>
        <p:txBody>
          <a:bodyPr>
            <a:noAutofit/>
          </a:bodyPr>
          <a:lstStyle/>
          <a:p>
            <a:r>
              <a:rPr lang="en-US" sz="5000" b="1" dirty="0"/>
              <a:t>  </a:t>
            </a:r>
            <a:r>
              <a:rPr lang="en-US" sz="5000" b="1" dirty="0">
                <a:solidFill>
                  <a:schemeClr val="accent2">
                    <a:lumMod val="75000"/>
                  </a:schemeClr>
                </a:solidFill>
              </a:rPr>
              <a:t>Negotiating &amp; Drafting Tips</a:t>
            </a:r>
          </a:p>
        </p:txBody>
      </p:sp>
      <p:sp>
        <p:nvSpPr>
          <p:cNvPr id="3" name="Content Placeholder 2">
            <a:extLst>
              <a:ext uri="{FF2B5EF4-FFF2-40B4-BE49-F238E27FC236}">
                <a16:creationId xmlns:a16="http://schemas.microsoft.com/office/drawing/2014/main" id="{426C0D39-0CBA-6347-B0D6-83EDD15784FE}"/>
              </a:ext>
            </a:extLst>
          </p:cNvPr>
          <p:cNvSpPr>
            <a:spLocks noGrp="1"/>
          </p:cNvSpPr>
          <p:nvPr>
            <p:ph idx="1"/>
          </p:nvPr>
        </p:nvSpPr>
        <p:spPr>
          <a:xfrm>
            <a:off x="347017" y="1564172"/>
            <a:ext cx="9829916" cy="4159296"/>
          </a:xfrm>
        </p:spPr>
        <p:txBody>
          <a:bodyPr>
            <a:noAutofit/>
          </a:bodyPr>
          <a:lstStyle/>
          <a:p>
            <a:pPr fontAlgn="base"/>
            <a:r>
              <a:rPr lang="en-US" sz="2400" dirty="0"/>
              <a:t>Operating Agreements &amp; Shareholder Agreements</a:t>
            </a:r>
          </a:p>
          <a:p>
            <a:pPr lvl="1" fontAlgn="base"/>
            <a:r>
              <a:rPr lang="en-US" sz="2200" dirty="0"/>
              <a:t>Auto divestiture, limits on transfers, subject to regs</a:t>
            </a:r>
          </a:p>
          <a:p>
            <a:pPr fontAlgn="base"/>
            <a:r>
              <a:rPr lang="en-US" sz="2400" dirty="0"/>
              <a:t>Leases &amp; Real Estate Purchase Agreements</a:t>
            </a:r>
          </a:p>
          <a:p>
            <a:pPr lvl="1" fontAlgn="base"/>
            <a:r>
              <a:rPr lang="en-US" sz="2200" dirty="0"/>
              <a:t>Rent abatement &amp; termination conditional on licensure</a:t>
            </a:r>
          </a:p>
          <a:p>
            <a:pPr lvl="1" fontAlgn="base"/>
            <a:r>
              <a:rPr lang="en-US" sz="2200" dirty="0"/>
              <a:t>TI, FF&amp;E, allowable security, Landlord access limits</a:t>
            </a:r>
          </a:p>
          <a:p>
            <a:pPr lvl="1" fontAlgn="base"/>
            <a:r>
              <a:rPr lang="en-US" sz="2200" dirty="0"/>
              <a:t>Options to expand/extend/buy</a:t>
            </a:r>
          </a:p>
          <a:p>
            <a:pPr lvl="1" fontAlgn="base"/>
            <a:r>
              <a:rPr lang="en-US" sz="2200" dirty="0"/>
              <a:t>Bifurcated/conditional closing</a:t>
            </a:r>
          </a:p>
          <a:p>
            <a:pPr fontAlgn="base"/>
            <a:r>
              <a:rPr lang="en-US" sz="2400" dirty="0"/>
              <a:t>Asset Purchase Agreements</a:t>
            </a:r>
          </a:p>
          <a:p>
            <a:pPr lvl="1" fontAlgn="base"/>
            <a:r>
              <a:rPr lang="en-US" sz="2200" dirty="0"/>
              <a:t>Operations-specific due diligence, termination clauses based on regulatory approvals, escrow options</a:t>
            </a:r>
          </a:p>
        </p:txBody>
      </p:sp>
      <p:pic>
        <p:nvPicPr>
          <p:cNvPr id="4" name="Picture 3">
            <a:hlinkClick r:id="rId2"/>
            <a:extLst>
              <a:ext uri="{FF2B5EF4-FFF2-40B4-BE49-F238E27FC236}">
                <a16:creationId xmlns:a16="http://schemas.microsoft.com/office/drawing/2014/main" id="{EE5BDB1E-B598-694A-93A1-260F39E8A997}"/>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317367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5695-6A54-E04C-A508-30CB80B02CD8}"/>
              </a:ext>
            </a:extLst>
          </p:cNvPr>
          <p:cNvSpPr>
            <a:spLocks noGrp="1"/>
          </p:cNvSpPr>
          <p:nvPr>
            <p:ph type="title"/>
          </p:nvPr>
        </p:nvSpPr>
        <p:spPr>
          <a:xfrm>
            <a:off x="194872" y="396950"/>
            <a:ext cx="11997128" cy="1609344"/>
          </a:xfrm>
        </p:spPr>
        <p:txBody>
          <a:bodyPr>
            <a:noAutofit/>
          </a:bodyPr>
          <a:lstStyle/>
          <a:p>
            <a:r>
              <a:rPr lang="en-US" sz="5400" b="1" dirty="0"/>
              <a:t>  </a:t>
            </a:r>
            <a:r>
              <a:rPr lang="en-US" sz="5000" b="1" dirty="0">
                <a:solidFill>
                  <a:schemeClr val="accent2">
                    <a:lumMod val="75000"/>
                  </a:schemeClr>
                </a:solidFill>
              </a:rPr>
              <a:t>Negotiating &amp; Drafting Tips</a:t>
            </a:r>
          </a:p>
        </p:txBody>
      </p:sp>
      <p:sp>
        <p:nvSpPr>
          <p:cNvPr id="3" name="Content Placeholder 2">
            <a:extLst>
              <a:ext uri="{FF2B5EF4-FFF2-40B4-BE49-F238E27FC236}">
                <a16:creationId xmlns:a16="http://schemas.microsoft.com/office/drawing/2014/main" id="{426C0D39-0CBA-6347-B0D6-83EDD15784FE}"/>
              </a:ext>
            </a:extLst>
          </p:cNvPr>
          <p:cNvSpPr>
            <a:spLocks noGrp="1"/>
          </p:cNvSpPr>
          <p:nvPr>
            <p:ph idx="1"/>
          </p:nvPr>
        </p:nvSpPr>
        <p:spPr>
          <a:xfrm>
            <a:off x="347017" y="1564172"/>
            <a:ext cx="9829916" cy="4896878"/>
          </a:xfrm>
        </p:spPr>
        <p:txBody>
          <a:bodyPr>
            <a:noAutofit/>
          </a:bodyPr>
          <a:lstStyle/>
          <a:p>
            <a:pPr fontAlgn="base"/>
            <a:r>
              <a:rPr lang="en-US" sz="2400" dirty="0"/>
              <a:t>IP Licensing Agreements</a:t>
            </a:r>
          </a:p>
          <a:p>
            <a:pPr lvl="1" fontAlgn="base"/>
            <a:r>
              <a:rPr lang="en-US" sz="2200" dirty="0"/>
              <a:t>Metrics for royalties, manufacturing space commitments, sales responsibilities, QC</a:t>
            </a:r>
          </a:p>
          <a:p>
            <a:pPr fontAlgn="base"/>
            <a:r>
              <a:rPr lang="en-US" sz="2400" dirty="0"/>
              <a:t>Employment Agreements </a:t>
            </a:r>
          </a:p>
          <a:p>
            <a:pPr lvl="1" fontAlgn="base"/>
            <a:r>
              <a:rPr lang="en-US" sz="2200" dirty="0"/>
              <a:t>Defining &amp; implementing “for cause” policies related to termination due to regulatory matters to protect business licenses</a:t>
            </a:r>
          </a:p>
          <a:p>
            <a:pPr fontAlgn="base"/>
            <a:r>
              <a:rPr lang="en-US" sz="2400" dirty="0"/>
              <a:t>Vendor Agreements (delivery, supplier, distribution,                      marketing, staffing)</a:t>
            </a:r>
          </a:p>
          <a:p>
            <a:pPr lvl="1" fontAlgn="base"/>
            <a:r>
              <a:rPr lang="en-US" sz="2200" dirty="0"/>
              <a:t>All actors working in compliance with regulatory requirements for badging, security, licensing/permitting</a:t>
            </a:r>
          </a:p>
        </p:txBody>
      </p:sp>
      <p:pic>
        <p:nvPicPr>
          <p:cNvPr id="4" name="Picture 3">
            <a:hlinkClick r:id="rId2"/>
            <a:extLst>
              <a:ext uri="{FF2B5EF4-FFF2-40B4-BE49-F238E27FC236}">
                <a16:creationId xmlns:a16="http://schemas.microsoft.com/office/drawing/2014/main" id="{6589A303-801E-7608-37D6-60FC302EBB92}"/>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107934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507A-A62B-E244-9620-CDBB4FF049DB}"/>
              </a:ext>
            </a:extLst>
          </p:cNvPr>
          <p:cNvSpPr>
            <a:spLocks noGrp="1"/>
          </p:cNvSpPr>
          <p:nvPr>
            <p:ph type="title"/>
          </p:nvPr>
        </p:nvSpPr>
        <p:spPr/>
        <p:txBody>
          <a:bodyPr>
            <a:normAutofit/>
          </a:bodyPr>
          <a:lstStyle/>
          <a:p>
            <a:pPr algn="ctr"/>
            <a:r>
              <a:rPr lang="en-US" sz="5000" b="1" dirty="0">
                <a:solidFill>
                  <a:schemeClr val="accent2">
                    <a:lumMod val="75000"/>
                  </a:schemeClr>
                </a:solidFill>
              </a:rPr>
              <a:t>About Me</a:t>
            </a:r>
          </a:p>
        </p:txBody>
      </p:sp>
      <p:sp>
        <p:nvSpPr>
          <p:cNvPr id="3" name="Content Placeholder 2">
            <a:extLst>
              <a:ext uri="{FF2B5EF4-FFF2-40B4-BE49-F238E27FC236}">
                <a16:creationId xmlns:a16="http://schemas.microsoft.com/office/drawing/2014/main" id="{B745089E-3C50-BE4B-806B-4F8C1A982C0F}"/>
              </a:ext>
            </a:extLst>
          </p:cNvPr>
          <p:cNvSpPr>
            <a:spLocks noGrp="1"/>
          </p:cNvSpPr>
          <p:nvPr>
            <p:ph idx="1"/>
          </p:nvPr>
        </p:nvSpPr>
        <p:spPr>
          <a:xfrm>
            <a:off x="677334" y="1695262"/>
            <a:ext cx="8250626" cy="4866672"/>
          </a:xfrm>
        </p:spPr>
        <p:txBody>
          <a:bodyPr>
            <a:normAutofit/>
          </a:bodyPr>
          <a:lstStyle/>
          <a:p>
            <a:r>
              <a:rPr lang="en-US" sz="2100" dirty="0"/>
              <a:t>Founder of Denver-based Cannabis Business Law Firm RZA Legal </a:t>
            </a:r>
          </a:p>
          <a:p>
            <a:r>
              <a:rPr lang="en-US" sz="2100" dirty="0"/>
              <a:t>Licensed attorney in Colorado, Florida &amp; New Jersey</a:t>
            </a:r>
          </a:p>
          <a:p>
            <a:r>
              <a:rPr lang="en-US" sz="2100" dirty="0"/>
              <a:t>7+ years representing licensed marijuana &amp; hemp growers, manufacturers, retailers, hospitality, and their business partners (landlords, vendors, ancillary companies, investors, employees, etc.) </a:t>
            </a:r>
          </a:p>
          <a:p>
            <a:r>
              <a:rPr lang="en-US" sz="2100" dirty="0"/>
              <a:t>Cannabis policy &amp; regulatory expert</a:t>
            </a:r>
          </a:p>
          <a:p>
            <a:r>
              <a:rPr lang="en-US" dirty="0"/>
              <a:t>Professional affiliations: </a:t>
            </a:r>
            <a:r>
              <a:rPr lang="en-US" dirty="0">
                <a:hlinkClick r:id="rId2"/>
              </a:rPr>
              <a:t>Colorado Bar Association Cannabis Law Section</a:t>
            </a:r>
            <a:r>
              <a:rPr lang="en-US" dirty="0"/>
              <a:t> (immediate past chair),  New Jersey State Bar Cannabis Law Special Committee, American Bar Association Cannabis Law and Policy Committee (vice chair), </a:t>
            </a:r>
            <a:r>
              <a:rPr lang="en-US" dirty="0">
                <a:hlinkClick r:id="rId3"/>
              </a:rPr>
              <a:t>NORML Legal Committee</a:t>
            </a:r>
            <a:r>
              <a:rPr lang="en-US" dirty="0"/>
              <a:t>, </a:t>
            </a:r>
            <a:r>
              <a:rPr lang="en-US" dirty="0">
                <a:hlinkClick r:id="rId4"/>
              </a:rPr>
              <a:t>National Cannabis Industry Association</a:t>
            </a:r>
            <a:r>
              <a:rPr lang="en-US" dirty="0"/>
              <a:t>, </a:t>
            </a:r>
            <a:r>
              <a:rPr lang="en-US" dirty="0">
                <a:hlinkClick r:id="rId5"/>
              </a:rPr>
              <a:t>International Cannabis Bar Association</a:t>
            </a:r>
            <a:endParaRPr lang="en-US" dirty="0"/>
          </a:p>
        </p:txBody>
      </p:sp>
      <p:pic>
        <p:nvPicPr>
          <p:cNvPr id="5" name="Picture 4">
            <a:hlinkClick r:id="rId6"/>
            <a:extLst>
              <a:ext uri="{FF2B5EF4-FFF2-40B4-BE49-F238E27FC236}">
                <a16:creationId xmlns:a16="http://schemas.microsoft.com/office/drawing/2014/main" id="{CA09D618-091F-AF43-B1D6-0F74C37C67B1}"/>
              </a:ext>
            </a:extLst>
          </p:cNvPr>
          <p:cNvPicPr>
            <a:picLocks noChangeAspect="1"/>
          </p:cNvPicPr>
          <p:nvPr/>
        </p:nvPicPr>
        <p:blipFill rotWithShape="1">
          <a:blip r:embed="rId7"/>
          <a:srcRect b="16792"/>
          <a:stretch/>
        </p:blipFill>
        <p:spPr>
          <a:xfrm>
            <a:off x="8927960" y="511833"/>
            <a:ext cx="2586706" cy="3616765"/>
          </a:xfrm>
          <a:prstGeom prst="rect">
            <a:avLst/>
          </a:prstGeom>
          <a:effectLst>
            <a:outerShdw blurRad="50800" dist="38100" dir="2693963" algn="tl" rotWithShape="0">
              <a:prstClr val="black">
                <a:alpha val="40000"/>
              </a:prstClr>
            </a:outerShdw>
            <a:softEdge rad="63500"/>
          </a:effectLst>
        </p:spPr>
      </p:pic>
      <p:pic>
        <p:nvPicPr>
          <p:cNvPr id="4" name="Picture 3">
            <a:hlinkClick r:id="rId6"/>
            <a:extLst>
              <a:ext uri="{FF2B5EF4-FFF2-40B4-BE49-F238E27FC236}">
                <a16:creationId xmlns:a16="http://schemas.microsoft.com/office/drawing/2014/main" id="{AAE3239B-335A-D5AB-B595-3FAE650DF783}"/>
              </a:ext>
            </a:extLst>
          </p:cNvPr>
          <p:cNvPicPr>
            <a:picLocks noChangeAspect="1"/>
          </p:cNvPicPr>
          <p:nvPr/>
        </p:nvPicPr>
        <p:blipFill>
          <a:blip r:embed="rId8"/>
          <a:srcRect/>
          <a:stretch/>
        </p:blipFill>
        <p:spPr>
          <a:xfrm>
            <a:off x="10221313" y="4729058"/>
            <a:ext cx="1816213" cy="1832876"/>
          </a:xfrm>
          <a:prstGeom prst="rect">
            <a:avLst/>
          </a:prstGeom>
        </p:spPr>
      </p:pic>
    </p:spTree>
    <p:extLst>
      <p:ext uri="{BB962C8B-B14F-4D97-AF65-F5344CB8AC3E}">
        <p14:creationId xmlns:p14="http://schemas.microsoft.com/office/powerpoint/2010/main" val="80173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5695-6A54-E04C-A508-30CB80B02CD8}"/>
              </a:ext>
            </a:extLst>
          </p:cNvPr>
          <p:cNvSpPr>
            <a:spLocks noGrp="1"/>
          </p:cNvSpPr>
          <p:nvPr>
            <p:ph type="title"/>
          </p:nvPr>
        </p:nvSpPr>
        <p:spPr>
          <a:xfrm>
            <a:off x="465550" y="396950"/>
            <a:ext cx="11726449" cy="1609344"/>
          </a:xfrm>
        </p:spPr>
        <p:txBody>
          <a:bodyPr>
            <a:noAutofit/>
          </a:bodyPr>
          <a:lstStyle/>
          <a:p>
            <a:r>
              <a:rPr lang="en-US" sz="5000" b="1" dirty="0"/>
              <a:t>   </a:t>
            </a:r>
            <a:r>
              <a:rPr lang="en-US" sz="5000" b="1" dirty="0">
                <a:solidFill>
                  <a:schemeClr val="accent2">
                    <a:lumMod val="75000"/>
                  </a:schemeClr>
                </a:solidFill>
              </a:rPr>
              <a:t>Potential Pitfalls to Avoid</a:t>
            </a:r>
          </a:p>
        </p:txBody>
      </p:sp>
      <p:sp>
        <p:nvSpPr>
          <p:cNvPr id="3" name="Content Placeholder 2">
            <a:extLst>
              <a:ext uri="{FF2B5EF4-FFF2-40B4-BE49-F238E27FC236}">
                <a16:creationId xmlns:a16="http://schemas.microsoft.com/office/drawing/2014/main" id="{426C0D39-0CBA-6347-B0D6-83EDD15784FE}"/>
              </a:ext>
            </a:extLst>
          </p:cNvPr>
          <p:cNvSpPr>
            <a:spLocks noGrp="1"/>
          </p:cNvSpPr>
          <p:nvPr>
            <p:ph idx="1"/>
          </p:nvPr>
        </p:nvSpPr>
        <p:spPr>
          <a:xfrm>
            <a:off x="465551" y="1738859"/>
            <a:ext cx="9338016" cy="4628075"/>
          </a:xfrm>
        </p:spPr>
        <p:txBody>
          <a:bodyPr>
            <a:noAutofit/>
          </a:bodyPr>
          <a:lstStyle/>
          <a:p>
            <a:r>
              <a:rPr lang="en-US" sz="2400" dirty="0"/>
              <a:t>Using a contract template from a non-cannabis business matter thinking it will be sufficient</a:t>
            </a:r>
          </a:p>
          <a:p>
            <a:r>
              <a:rPr lang="en-US" sz="2400" dirty="0"/>
              <a:t>Unfamiliarity with current cannabis regulations – state and local</a:t>
            </a:r>
          </a:p>
          <a:p>
            <a:r>
              <a:rPr lang="en-US" sz="2400" dirty="0"/>
              <a:t>Relying on accurate regulatory knowledge of </a:t>
            </a:r>
          </a:p>
          <a:p>
            <a:pPr lvl="1"/>
            <a:r>
              <a:rPr lang="en-US" sz="2100" dirty="0"/>
              <a:t>“consultants”</a:t>
            </a:r>
          </a:p>
          <a:p>
            <a:pPr lvl="1"/>
            <a:r>
              <a:rPr lang="en-US" sz="2100" dirty="0"/>
              <a:t>the lawyer on the other side of a deal</a:t>
            </a:r>
          </a:p>
          <a:p>
            <a:pPr lvl="1"/>
            <a:r>
              <a:rPr lang="en-US" sz="2100" dirty="0"/>
              <a:t>your realtor</a:t>
            </a:r>
          </a:p>
          <a:p>
            <a:pPr lvl="1"/>
            <a:r>
              <a:rPr lang="en-US" sz="2100" dirty="0"/>
              <a:t>your cousin’s friend’s brother who worked at a dispensary</a:t>
            </a:r>
          </a:p>
          <a:p>
            <a:pPr lvl="1"/>
            <a:r>
              <a:rPr lang="en-US" sz="2100" dirty="0"/>
              <a:t>internet searches or social media</a:t>
            </a:r>
          </a:p>
          <a:p>
            <a:endParaRPr lang="en-US" sz="2400" dirty="0"/>
          </a:p>
        </p:txBody>
      </p:sp>
      <p:pic>
        <p:nvPicPr>
          <p:cNvPr id="4" name="Picture 3">
            <a:hlinkClick r:id="rId2"/>
            <a:extLst>
              <a:ext uri="{FF2B5EF4-FFF2-40B4-BE49-F238E27FC236}">
                <a16:creationId xmlns:a16="http://schemas.microsoft.com/office/drawing/2014/main" id="{DDC204B7-2986-D159-29BB-9067ED774B85}"/>
              </a:ext>
            </a:extLst>
          </p:cNvPr>
          <p:cNvPicPr>
            <a:picLocks noChangeAspect="1"/>
          </p:cNvPicPr>
          <p:nvPr/>
        </p:nvPicPr>
        <p:blipFill>
          <a:blip r:embed="rId3"/>
          <a:srcRect/>
          <a:stretch/>
        </p:blipFill>
        <p:spPr>
          <a:xfrm>
            <a:off x="10223293" y="4851707"/>
            <a:ext cx="1816212" cy="1832874"/>
          </a:xfrm>
          <a:prstGeom prst="rect">
            <a:avLst/>
          </a:prstGeom>
        </p:spPr>
      </p:pic>
    </p:spTree>
    <p:extLst>
      <p:ext uri="{BB962C8B-B14F-4D97-AF65-F5344CB8AC3E}">
        <p14:creationId xmlns:p14="http://schemas.microsoft.com/office/powerpoint/2010/main" val="43040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5695-6A54-E04C-A508-30CB80B02CD8}"/>
              </a:ext>
            </a:extLst>
          </p:cNvPr>
          <p:cNvSpPr>
            <a:spLocks noGrp="1"/>
          </p:cNvSpPr>
          <p:nvPr>
            <p:ph type="title"/>
          </p:nvPr>
        </p:nvSpPr>
        <p:spPr>
          <a:xfrm>
            <a:off x="-1" y="396950"/>
            <a:ext cx="9601201" cy="1206998"/>
          </a:xfrm>
        </p:spPr>
        <p:txBody>
          <a:bodyPr>
            <a:noAutofit/>
          </a:bodyPr>
          <a:lstStyle/>
          <a:p>
            <a:pPr algn="ctr"/>
            <a:r>
              <a:rPr lang="en-US" sz="5000" b="1" dirty="0">
                <a:solidFill>
                  <a:schemeClr val="accent2">
                    <a:lumMod val="75000"/>
                  </a:schemeClr>
                </a:solidFill>
              </a:rPr>
              <a:t> Other Resources</a:t>
            </a:r>
          </a:p>
        </p:txBody>
      </p:sp>
      <p:sp>
        <p:nvSpPr>
          <p:cNvPr id="3" name="Content Placeholder 2">
            <a:extLst>
              <a:ext uri="{FF2B5EF4-FFF2-40B4-BE49-F238E27FC236}">
                <a16:creationId xmlns:a16="http://schemas.microsoft.com/office/drawing/2014/main" id="{426C0D39-0CBA-6347-B0D6-83EDD15784FE}"/>
              </a:ext>
            </a:extLst>
          </p:cNvPr>
          <p:cNvSpPr>
            <a:spLocks noGrp="1"/>
          </p:cNvSpPr>
          <p:nvPr>
            <p:ph idx="1"/>
          </p:nvPr>
        </p:nvSpPr>
        <p:spPr>
          <a:xfrm>
            <a:off x="465551" y="1603948"/>
            <a:ext cx="9135649" cy="4762986"/>
          </a:xfrm>
        </p:spPr>
        <p:txBody>
          <a:bodyPr>
            <a:noAutofit/>
          </a:bodyPr>
          <a:lstStyle/>
          <a:p>
            <a:r>
              <a:rPr lang="en-US" sz="2800" dirty="0"/>
              <a:t>Cannabis Law Section members – attend monthly meetings, ask questions of membership on listserv via CBA Communities </a:t>
            </a:r>
          </a:p>
          <a:p>
            <a:r>
              <a:rPr lang="en-US" sz="2800" dirty="0"/>
              <a:t>Denver &amp; Colorado technical assistance programs</a:t>
            </a:r>
          </a:p>
          <a:p>
            <a:r>
              <a:rPr lang="en-US" sz="2800" dirty="0">
                <a:hlinkClick r:id="rId2"/>
              </a:rPr>
              <a:t>Colorado Cannabis Business Office</a:t>
            </a:r>
            <a:endParaRPr lang="en-US" sz="2800" dirty="0"/>
          </a:p>
          <a:p>
            <a:r>
              <a:rPr lang="en-US" sz="2800" dirty="0">
                <a:hlinkClick r:id="rId3"/>
              </a:rPr>
              <a:t>Cannabis Law in Colorado – First Edition</a:t>
            </a:r>
            <a:endParaRPr lang="en-US" sz="2800" dirty="0"/>
          </a:p>
          <a:p>
            <a:endParaRPr lang="en-US" sz="2400" dirty="0"/>
          </a:p>
          <a:p>
            <a:endParaRPr lang="en-US" sz="2400" dirty="0"/>
          </a:p>
        </p:txBody>
      </p:sp>
      <p:pic>
        <p:nvPicPr>
          <p:cNvPr id="4" name="Picture 3">
            <a:hlinkClick r:id="rId4"/>
            <a:extLst>
              <a:ext uri="{FF2B5EF4-FFF2-40B4-BE49-F238E27FC236}">
                <a16:creationId xmlns:a16="http://schemas.microsoft.com/office/drawing/2014/main" id="{DCCC1969-56AF-32BB-4F3D-9A44E06229C0}"/>
              </a:ext>
            </a:extLst>
          </p:cNvPr>
          <p:cNvPicPr>
            <a:picLocks noChangeAspect="1"/>
          </p:cNvPicPr>
          <p:nvPr/>
        </p:nvPicPr>
        <p:blipFill>
          <a:blip r:embed="rId5"/>
          <a:srcRect/>
          <a:stretch/>
        </p:blipFill>
        <p:spPr>
          <a:xfrm>
            <a:off x="10238281" y="4878506"/>
            <a:ext cx="1816214" cy="1832877"/>
          </a:xfrm>
          <a:prstGeom prst="rect">
            <a:avLst/>
          </a:prstGeom>
        </p:spPr>
      </p:pic>
    </p:spTree>
    <p:extLst>
      <p:ext uri="{BB962C8B-B14F-4D97-AF65-F5344CB8AC3E}">
        <p14:creationId xmlns:p14="http://schemas.microsoft.com/office/powerpoint/2010/main" val="284988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5CE32-048C-2903-4A0F-00083D56A84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220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5695-6A54-E04C-A508-30CB80B02CD8}"/>
              </a:ext>
            </a:extLst>
          </p:cNvPr>
          <p:cNvSpPr>
            <a:spLocks noGrp="1"/>
          </p:cNvSpPr>
          <p:nvPr>
            <p:ph type="title"/>
          </p:nvPr>
        </p:nvSpPr>
        <p:spPr>
          <a:xfrm>
            <a:off x="-1" y="396950"/>
            <a:ext cx="9601201" cy="1206998"/>
          </a:xfrm>
        </p:spPr>
        <p:txBody>
          <a:bodyPr>
            <a:noAutofit/>
          </a:bodyPr>
          <a:lstStyle/>
          <a:p>
            <a:pPr algn="ctr"/>
            <a:r>
              <a:rPr lang="en-US" sz="4400" b="1" dirty="0">
                <a:solidFill>
                  <a:schemeClr val="accent2">
                    <a:lumMod val="75000"/>
                  </a:schemeClr>
                </a:solidFill>
              </a:rPr>
              <a:t> Pro Bono Referral Program Details</a:t>
            </a:r>
          </a:p>
        </p:txBody>
      </p:sp>
      <p:sp>
        <p:nvSpPr>
          <p:cNvPr id="3" name="Content Placeholder 2">
            <a:extLst>
              <a:ext uri="{FF2B5EF4-FFF2-40B4-BE49-F238E27FC236}">
                <a16:creationId xmlns:a16="http://schemas.microsoft.com/office/drawing/2014/main" id="{426C0D39-0CBA-6347-B0D6-83EDD15784FE}"/>
              </a:ext>
            </a:extLst>
          </p:cNvPr>
          <p:cNvSpPr>
            <a:spLocks noGrp="1"/>
          </p:cNvSpPr>
          <p:nvPr>
            <p:ph idx="1"/>
          </p:nvPr>
        </p:nvSpPr>
        <p:spPr>
          <a:xfrm>
            <a:off x="465551" y="1603948"/>
            <a:ext cx="9135649" cy="4762986"/>
          </a:xfrm>
        </p:spPr>
        <p:txBody>
          <a:bodyPr>
            <a:noAutofit/>
          </a:bodyPr>
          <a:lstStyle/>
          <a:p>
            <a:r>
              <a:rPr lang="en-US" sz="2600" dirty="0"/>
              <a:t>Colorado Bar Association Cannabis Lawyers for Social Equity </a:t>
            </a:r>
            <a:r>
              <a:rPr lang="en-US" sz="2600" i="1" dirty="0"/>
              <a:t>pro bono</a:t>
            </a:r>
            <a:r>
              <a:rPr lang="en-US" sz="2600" dirty="0"/>
              <a:t> referral program for free 30-minute consultation with volunteer cannabis attorney.</a:t>
            </a:r>
          </a:p>
          <a:p>
            <a:r>
              <a:rPr lang="en-US" sz="2600" dirty="0"/>
              <a:t>Next Step: Sign up to volunteer:</a:t>
            </a:r>
          </a:p>
          <a:p>
            <a:pPr marL="0" indent="0" algn="ctr">
              <a:buNone/>
            </a:pPr>
            <a:r>
              <a:rPr lang="en-US" sz="2800" dirty="0">
                <a:hlinkClick r:id="rId2"/>
              </a:rPr>
              <a:t>https://www.cobar.org/For-Members/Sections/Cannabis-Law-Committee</a:t>
            </a:r>
            <a:endParaRPr lang="en-US" sz="2800" dirty="0"/>
          </a:p>
          <a:p>
            <a:pPr marL="0" indent="0" algn="ctr">
              <a:buNone/>
            </a:pPr>
            <a:endParaRPr lang="en-US" sz="2800" dirty="0"/>
          </a:p>
          <a:p>
            <a:r>
              <a:rPr lang="en-US" sz="2400" dirty="0"/>
              <a:t>Questions or Suggestions? Contact me: </a:t>
            </a:r>
            <a:r>
              <a:rPr lang="en-US" sz="2400" dirty="0" err="1">
                <a:hlinkClick r:id="rId3"/>
              </a:rPr>
              <a:t>Rachael@RZALegal.com</a:t>
            </a:r>
            <a:endParaRPr lang="en-US" sz="2400" dirty="0"/>
          </a:p>
        </p:txBody>
      </p:sp>
      <p:pic>
        <p:nvPicPr>
          <p:cNvPr id="4" name="Picture 3">
            <a:hlinkClick r:id="rId4"/>
            <a:extLst>
              <a:ext uri="{FF2B5EF4-FFF2-40B4-BE49-F238E27FC236}">
                <a16:creationId xmlns:a16="http://schemas.microsoft.com/office/drawing/2014/main" id="{DCCC1969-56AF-32BB-4F3D-9A44E06229C0}"/>
              </a:ext>
            </a:extLst>
          </p:cNvPr>
          <p:cNvPicPr>
            <a:picLocks noChangeAspect="1"/>
          </p:cNvPicPr>
          <p:nvPr/>
        </p:nvPicPr>
        <p:blipFill>
          <a:blip r:embed="rId5"/>
          <a:srcRect/>
          <a:stretch/>
        </p:blipFill>
        <p:spPr>
          <a:xfrm>
            <a:off x="10238281" y="4878506"/>
            <a:ext cx="1816214" cy="1832877"/>
          </a:xfrm>
          <a:prstGeom prst="rect">
            <a:avLst/>
          </a:prstGeom>
        </p:spPr>
      </p:pic>
    </p:spTree>
    <p:extLst>
      <p:ext uri="{BB962C8B-B14F-4D97-AF65-F5344CB8AC3E}">
        <p14:creationId xmlns:p14="http://schemas.microsoft.com/office/powerpoint/2010/main" val="370928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670B-772E-F448-8B51-F074F3525D47}"/>
              </a:ext>
            </a:extLst>
          </p:cNvPr>
          <p:cNvSpPr>
            <a:spLocks noGrp="1"/>
          </p:cNvSpPr>
          <p:nvPr>
            <p:ph type="title"/>
          </p:nvPr>
        </p:nvSpPr>
        <p:spPr/>
        <p:txBody>
          <a:bodyPr>
            <a:normAutofit/>
          </a:bodyPr>
          <a:lstStyle/>
          <a:p>
            <a:pPr algn="ctr"/>
            <a:r>
              <a:rPr lang="en-US" sz="5000" b="1" dirty="0">
                <a:solidFill>
                  <a:schemeClr val="accent2">
                    <a:lumMod val="75000"/>
                  </a:schemeClr>
                </a:solidFill>
              </a:rPr>
              <a:t>Agenda</a:t>
            </a:r>
            <a:endParaRPr lang="en-US" sz="5000" dirty="0">
              <a:solidFill>
                <a:schemeClr val="accent2">
                  <a:lumMod val="75000"/>
                </a:schemeClr>
              </a:solidFill>
            </a:endParaRPr>
          </a:p>
        </p:txBody>
      </p:sp>
      <p:sp>
        <p:nvSpPr>
          <p:cNvPr id="3" name="Content Placeholder 2">
            <a:extLst>
              <a:ext uri="{FF2B5EF4-FFF2-40B4-BE49-F238E27FC236}">
                <a16:creationId xmlns:a16="http://schemas.microsoft.com/office/drawing/2014/main" id="{EFF99903-693F-474C-8497-289F0C5A6745}"/>
              </a:ext>
            </a:extLst>
          </p:cNvPr>
          <p:cNvSpPr>
            <a:spLocks noGrp="1"/>
          </p:cNvSpPr>
          <p:nvPr>
            <p:ph idx="1"/>
          </p:nvPr>
        </p:nvSpPr>
        <p:spPr>
          <a:xfrm>
            <a:off x="423334" y="1761067"/>
            <a:ext cx="10481733" cy="4392611"/>
          </a:xfrm>
        </p:spPr>
        <p:txBody>
          <a:bodyPr>
            <a:normAutofit fontScale="92500" lnSpcReduction="10000"/>
          </a:bodyPr>
          <a:lstStyle/>
          <a:p>
            <a:r>
              <a:rPr lang="en-US" sz="2400" dirty="0"/>
              <a:t>More Ethical Concerns</a:t>
            </a:r>
          </a:p>
          <a:p>
            <a:r>
              <a:rPr lang="en-US" sz="2400" dirty="0"/>
              <a:t>Colorado commercial cannabis industry</a:t>
            </a:r>
          </a:p>
          <a:p>
            <a:r>
              <a:rPr lang="en-US" sz="2400" dirty="0"/>
              <a:t>Social Equity – What is it and who qualifies?</a:t>
            </a:r>
          </a:p>
          <a:p>
            <a:r>
              <a:rPr lang="en-US" sz="2400" dirty="0"/>
              <a:t>Common issues facing Social Equity applicants</a:t>
            </a:r>
          </a:p>
          <a:p>
            <a:pPr lvl="1"/>
            <a:r>
              <a:rPr lang="en-US" sz="2200" dirty="0"/>
              <a:t>Business ownership structure &amp; choice of entity</a:t>
            </a:r>
          </a:p>
          <a:p>
            <a:pPr lvl="1"/>
            <a:r>
              <a:rPr lang="en-US" sz="2200" dirty="0"/>
              <a:t>Business licensing process – state and local</a:t>
            </a:r>
          </a:p>
          <a:p>
            <a:pPr lvl="1"/>
            <a:r>
              <a:rPr lang="en-US" sz="2200" dirty="0"/>
              <a:t>Real Estate (due diligence, zoning, occupancy, lease and sales agreements)</a:t>
            </a:r>
          </a:p>
          <a:p>
            <a:pPr lvl="1"/>
            <a:r>
              <a:rPr lang="en-US" sz="2200" dirty="0"/>
              <a:t>Contracts (LOIs, leases, financial source, IP licensing, vendor, and employment agreements)</a:t>
            </a:r>
          </a:p>
          <a:p>
            <a:pPr lvl="1"/>
            <a:r>
              <a:rPr lang="en-US" sz="2200" dirty="0"/>
              <a:t>Regulatory compliance</a:t>
            </a:r>
          </a:p>
          <a:p>
            <a:r>
              <a:rPr lang="en-US" sz="2400" dirty="0"/>
              <a:t>Potential pitfalls to avoid &amp; other resources</a:t>
            </a:r>
          </a:p>
        </p:txBody>
      </p:sp>
      <p:pic>
        <p:nvPicPr>
          <p:cNvPr id="4" name="Picture 3">
            <a:hlinkClick r:id="rId2"/>
            <a:extLst>
              <a:ext uri="{FF2B5EF4-FFF2-40B4-BE49-F238E27FC236}">
                <a16:creationId xmlns:a16="http://schemas.microsoft.com/office/drawing/2014/main" id="{39FA7347-BC62-EBA1-1B5C-2A51EDA357A8}"/>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64727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4248"/>
          </a:xfrm>
        </p:spPr>
        <p:txBody>
          <a:bodyPr>
            <a:normAutofit/>
          </a:bodyPr>
          <a:lstStyle/>
          <a:p>
            <a:r>
              <a:rPr lang="en-US" sz="4200" b="1" dirty="0">
                <a:solidFill>
                  <a:schemeClr val="accent2">
                    <a:lumMod val="75000"/>
                  </a:schemeClr>
                </a:solidFill>
              </a:rPr>
              <a:t>Which Rules Apply? All of Them!</a:t>
            </a:r>
          </a:p>
        </p:txBody>
      </p:sp>
      <p:sp>
        <p:nvSpPr>
          <p:cNvPr id="3" name="Content Placeholder 2"/>
          <p:cNvSpPr>
            <a:spLocks noGrp="1"/>
          </p:cNvSpPr>
          <p:nvPr>
            <p:ph idx="1"/>
          </p:nvPr>
        </p:nvSpPr>
        <p:spPr/>
        <p:txBody>
          <a:bodyPr/>
          <a:lstStyle/>
          <a:p>
            <a:r>
              <a:rPr lang="en-US" dirty="0"/>
              <a:t>In certain respects, advising clients in the Cannabis industry is no different than advising clients in any other business venture.  Putting aside the historical illegality of growing, producing, possessing and using marijuana, regulating lawyers who represent and advise those in this industry is much the same as regulating and other business lawyers.  All of the Rules of Professional Conduct flowing from such an attorney-client relationship apply.  </a:t>
            </a:r>
          </a:p>
          <a:p>
            <a:r>
              <a:rPr lang="en-US" dirty="0"/>
              <a:t>Those that warrant particular emphasis include:</a:t>
            </a:r>
          </a:p>
          <a:p>
            <a:pPr lvl="1"/>
            <a:r>
              <a:rPr lang="en-US" dirty="0"/>
              <a:t>Rule 1.1 – Competence.</a:t>
            </a:r>
          </a:p>
          <a:p>
            <a:pPr lvl="1"/>
            <a:r>
              <a:rPr lang="en-US" dirty="0"/>
              <a:t>Rule 1.2 – Particularly avoiding assisting clients in criminal or fraudulent conduct.</a:t>
            </a:r>
          </a:p>
          <a:p>
            <a:pPr lvl="1"/>
            <a:r>
              <a:rPr lang="en-US" dirty="0"/>
              <a:t>Rule 1.4 – Communication in what may be an ever-changing regulatory environment.</a:t>
            </a:r>
          </a:p>
          <a:p>
            <a:pPr lvl="1"/>
            <a:r>
              <a:rPr lang="en-US" dirty="0"/>
              <a:t>Rule 1.5 – Fees and concerns with “creative” fee arrangements.</a:t>
            </a:r>
          </a:p>
        </p:txBody>
      </p:sp>
    </p:spTree>
    <p:extLst>
      <p:ext uri="{BB962C8B-B14F-4D97-AF65-F5344CB8AC3E}">
        <p14:creationId xmlns:p14="http://schemas.microsoft.com/office/powerpoint/2010/main" val="123206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solidFill>
                  <a:schemeClr val="accent2">
                    <a:lumMod val="75000"/>
                  </a:schemeClr>
                </a:solidFill>
              </a:rPr>
              <a:t>Which Rules Apply? All of Them! </a:t>
            </a:r>
          </a:p>
        </p:txBody>
      </p:sp>
      <p:sp>
        <p:nvSpPr>
          <p:cNvPr id="3" name="Content Placeholder 2"/>
          <p:cNvSpPr>
            <a:spLocks noGrp="1"/>
          </p:cNvSpPr>
          <p:nvPr>
            <p:ph idx="1"/>
          </p:nvPr>
        </p:nvSpPr>
        <p:spPr/>
        <p:txBody>
          <a:bodyPr/>
          <a:lstStyle/>
          <a:p>
            <a:pPr lvl="1"/>
            <a:r>
              <a:rPr lang="en-US" sz="1800" dirty="0"/>
              <a:t>Rules Continued…</a:t>
            </a:r>
          </a:p>
          <a:p>
            <a:pPr lvl="2"/>
            <a:r>
              <a:rPr lang="en-US" sz="1600" dirty="0"/>
              <a:t>Rule 1.6 – Confidentiality in a highly-competitive business environment.</a:t>
            </a:r>
          </a:p>
          <a:p>
            <a:pPr lvl="2"/>
            <a:r>
              <a:rPr lang="en-US" sz="1600" dirty="0"/>
              <a:t>Rules 1.7, 1.9 and 1.10 – Conflicts of interest due to representation of multiple clients in the same industry, conflicts due to personal interests, conflicts regarding former clients and imputed disqualification.</a:t>
            </a:r>
          </a:p>
          <a:p>
            <a:pPr lvl="2"/>
            <a:r>
              <a:rPr lang="en-US" sz="1600" dirty="0"/>
              <a:t>Rule 1.8 – The many pitfalls of business relationships with clients and accepting an ownership interest in a business venture in lieu of fees.</a:t>
            </a:r>
          </a:p>
          <a:p>
            <a:pPr lvl="2"/>
            <a:r>
              <a:rPr lang="en-US" sz="1600" dirty="0"/>
              <a:t>Rule 1.13 – Organization as a client.</a:t>
            </a:r>
          </a:p>
          <a:p>
            <a:pPr lvl="2"/>
            <a:r>
              <a:rPr lang="en-US" sz="1600" dirty="0"/>
              <a:t>Rule 1.15 and safekeeping of property (some unique issues in what is currently an all-cash business in many jurisdictions).</a:t>
            </a:r>
          </a:p>
          <a:p>
            <a:pPr lvl="2"/>
            <a:r>
              <a:rPr lang="en-US" sz="1600" dirty="0"/>
              <a:t>Rule 8.4(b) – Criminal conduct.</a:t>
            </a:r>
          </a:p>
        </p:txBody>
      </p:sp>
    </p:spTree>
    <p:extLst>
      <p:ext uri="{BB962C8B-B14F-4D97-AF65-F5344CB8AC3E}">
        <p14:creationId xmlns:p14="http://schemas.microsoft.com/office/powerpoint/2010/main" val="217138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6E76-24B4-094D-AE91-5A05D67C65E3}"/>
              </a:ext>
            </a:extLst>
          </p:cNvPr>
          <p:cNvSpPr>
            <a:spLocks noGrp="1"/>
          </p:cNvSpPr>
          <p:nvPr>
            <p:ph type="title"/>
          </p:nvPr>
        </p:nvSpPr>
        <p:spPr>
          <a:xfrm>
            <a:off x="-169818" y="420624"/>
            <a:ext cx="9993087" cy="1062736"/>
          </a:xfrm>
        </p:spPr>
        <p:txBody>
          <a:bodyPr>
            <a:noAutofit/>
          </a:bodyPr>
          <a:lstStyle/>
          <a:p>
            <a:pPr algn="ctr"/>
            <a:r>
              <a:rPr lang="en-US" sz="5000" b="1" dirty="0"/>
              <a:t> </a:t>
            </a:r>
            <a:r>
              <a:rPr lang="en-US" sz="5000" b="1" dirty="0">
                <a:solidFill>
                  <a:schemeClr val="accent2">
                    <a:lumMod val="75000"/>
                  </a:schemeClr>
                </a:solidFill>
              </a:rPr>
              <a:t>Colorado Cannabis Commerce</a:t>
            </a:r>
          </a:p>
        </p:txBody>
      </p:sp>
      <p:sp>
        <p:nvSpPr>
          <p:cNvPr id="3" name="Content Placeholder 2">
            <a:extLst>
              <a:ext uri="{FF2B5EF4-FFF2-40B4-BE49-F238E27FC236}">
                <a16:creationId xmlns:a16="http://schemas.microsoft.com/office/drawing/2014/main" id="{887BEFA6-01C2-AA4B-9CB4-56F0237CFEDC}"/>
              </a:ext>
            </a:extLst>
          </p:cNvPr>
          <p:cNvSpPr>
            <a:spLocks noGrp="1"/>
          </p:cNvSpPr>
          <p:nvPr>
            <p:ph idx="1"/>
          </p:nvPr>
        </p:nvSpPr>
        <p:spPr>
          <a:xfrm>
            <a:off x="258725" y="1574800"/>
            <a:ext cx="9461008" cy="4798568"/>
          </a:xfrm>
        </p:spPr>
        <p:txBody>
          <a:bodyPr>
            <a:normAutofit/>
          </a:bodyPr>
          <a:lstStyle/>
          <a:p>
            <a:r>
              <a:rPr lang="en-US" sz="2200" dirty="0"/>
              <a:t>(2000) Amendment 20 legalized medical marijuana in CO</a:t>
            </a:r>
          </a:p>
          <a:p>
            <a:r>
              <a:rPr lang="en-US" sz="2200" dirty="0"/>
              <a:t>(2012) Amendment 64 legalized adult use cannabis &amp; commerce in CO</a:t>
            </a:r>
          </a:p>
          <a:p>
            <a:r>
              <a:rPr lang="en-US" sz="2200" dirty="0"/>
              <a:t>There are intersecting laws (CRS 44-10-101 </a:t>
            </a:r>
            <a:r>
              <a:rPr lang="en-US" sz="2200" i="1" dirty="0"/>
              <a:t>et seq</a:t>
            </a:r>
            <a:r>
              <a:rPr lang="en-US" sz="2200" dirty="0"/>
              <a:t>) and rules (1 CRR 212-3) all cannabis business licensees must abide by</a:t>
            </a:r>
          </a:p>
          <a:p>
            <a:pPr lvl="1"/>
            <a:r>
              <a:rPr lang="en-US" sz="2000" dirty="0"/>
              <a:t>Sometimes these laws and regulations overlap, sometimes the regulations go farther since laws authorize MED to do rulemaking applicable to the regulation of cannabis businesses)</a:t>
            </a:r>
          </a:p>
          <a:p>
            <a:pPr lvl="1"/>
            <a:r>
              <a:rPr lang="en-US" sz="2000" dirty="0"/>
              <a:t>Gap between policy and reality leads to necessary interpretation of laws and regulations to figure out how to compliantly operate – attorneys are trained in legal interpretation.</a:t>
            </a:r>
          </a:p>
          <a:p>
            <a:pPr marL="457200" lvl="1" indent="0">
              <a:buNone/>
            </a:pPr>
            <a:endParaRPr lang="en-US" sz="2000" dirty="0"/>
          </a:p>
          <a:p>
            <a:endParaRPr lang="en-US" sz="2200" dirty="0"/>
          </a:p>
          <a:p>
            <a:endParaRPr lang="en-US" sz="2200" dirty="0"/>
          </a:p>
          <a:p>
            <a:pPr marL="0" indent="0" algn="ctr">
              <a:buNone/>
            </a:pPr>
            <a:endParaRPr lang="en-US" sz="2400" dirty="0">
              <a:solidFill>
                <a:schemeClr val="tx1"/>
              </a:solidFill>
            </a:endParaRPr>
          </a:p>
        </p:txBody>
      </p:sp>
      <p:pic>
        <p:nvPicPr>
          <p:cNvPr id="4" name="Picture 3">
            <a:hlinkClick r:id="rId2"/>
            <a:extLst>
              <a:ext uri="{FF2B5EF4-FFF2-40B4-BE49-F238E27FC236}">
                <a16:creationId xmlns:a16="http://schemas.microsoft.com/office/drawing/2014/main" id="{121CFD36-8512-F9DB-3F97-E5EC8D123130}"/>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192102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25DA-FE06-964B-9F28-BB61A330C908}"/>
              </a:ext>
            </a:extLst>
          </p:cNvPr>
          <p:cNvSpPr>
            <a:spLocks noGrp="1"/>
          </p:cNvSpPr>
          <p:nvPr>
            <p:ph type="title"/>
          </p:nvPr>
        </p:nvSpPr>
        <p:spPr>
          <a:xfrm>
            <a:off x="677334" y="609600"/>
            <a:ext cx="8596668" cy="650488"/>
          </a:xfrm>
        </p:spPr>
        <p:txBody>
          <a:bodyPr/>
          <a:lstStyle/>
          <a:p>
            <a:pPr algn="ctr"/>
            <a:r>
              <a:rPr lang="en-US" b="1" dirty="0">
                <a:solidFill>
                  <a:schemeClr val="accent2">
                    <a:lumMod val="75000"/>
                  </a:schemeClr>
                </a:solidFill>
              </a:rPr>
              <a:t>Social Equity in the Cannabis Industry</a:t>
            </a:r>
            <a:endParaRPr lang="en-US" dirty="0"/>
          </a:p>
        </p:txBody>
      </p:sp>
      <p:sp>
        <p:nvSpPr>
          <p:cNvPr id="3" name="Content Placeholder 2">
            <a:extLst>
              <a:ext uri="{FF2B5EF4-FFF2-40B4-BE49-F238E27FC236}">
                <a16:creationId xmlns:a16="http://schemas.microsoft.com/office/drawing/2014/main" id="{3A952FA8-99A3-DA40-AD93-55C050026B8B}"/>
              </a:ext>
            </a:extLst>
          </p:cNvPr>
          <p:cNvSpPr>
            <a:spLocks noGrp="1"/>
          </p:cNvSpPr>
          <p:nvPr>
            <p:ph idx="1"/>
          </p:nvPr>
        </p:nvSpPr>
        <p:spPr>
          <a:xfrm>
            <a:off x="677334" y="1483113"/>
            <a:ext cx="8596668" cy="4558250"/>
          </a:xfrm>
        </p:spPr>
        <p:txBody>
          <a:bodyPr>
            <a:normAutofit/>
          </a:bodyPr>
          <a:lstStyle/>
          <a:p>
            <a:r>
              <a:rPr lang="en-US" b="1" dirty="0"/>
              <a:t>What is “Social Equity” and why is it important? </a:t>
            </a:r>
            <a:r>
              <a:rPr lang="en-US" dirty="0"/>
              <a:t>⎼ Social Equity initiatives aim to provide equal opportunities for all people while taking into account systemic inequalities and their disproportionate impact on certain groups.</a:t>
            </a:r>
          </a:p>
          <a:p>
            <a:pPr lvl="1"/>
            <a:r>
              <a:rPr lang="en-US" b="1" dirty="0"/>
              <a:t>Systematic Inequalities </a:t>
            </a:r>
            <a:r>
              <a:rPr lang="en-US" dirty="0"/>
              <a:t>⎼ In every single US state, black people are arrested at higher rates than white people for cannabis possession, despite equivalent use between the two demographics.</a:t>
            </a:r>
          </a:p>
          <a:p>
            <a:pPr lvl="1"/>
            <a:r>
              <a:rPr lang="en-US" b="1" dirty="0"/>
              <a:t>Inequalities Persist </a:t>
            </a:r>
            <a:r>
              <a:rPr lang="en-US" dirty="0"/>
              <a:t>⎼ In CO, these discrepancies persist after cannabis legalization; prior convictions can impede career in income growth, access to capital, etc.</a:t>
            </a:r>
          </a:p>
          <a:p>
            <a:pPr lvl="1"/>
            <a:r>
              <a:rPr lang="en-US" b="1" dirty="0"/>
              <a:t>Impact on the CO Cannabis Industry</a:t>
            </a:r>
            <a:r>
              <a:rPr lang="en-US" dirty="0"/>
              <a:t> ⎼ Until 2019, CO severely restricted individuals with past cannabis convictions from participating in the legal cannabis industry.</a:t>
            </a:r>
          </a:p>
          <a:p>
            <a:r>
              <a:rPr lang="en-US" b="1" dirty="0"/>
              <a:t>A Priority for Governor Polis </a:t>
            </a:r>
            <a:r>
              <a:rPr lang="en-US" dirty="0"/>
              <a:t>⎼ Legislation enabling Social Equity initiatives should promote equity, diversity, and inclusion in the cannabis industry measured by an increase in minority-ownership of cannabis businesses.</a:t>
            </a:r>
          </a:p>
          <a:p>
            <a:pPr lvl="1"/>
            <a:endParaRPr lang="en-US" dirty="0"/>
          </a:p>
        </p:txBody>
      </p:sp>
    </p:spTree>
    <p:extLst>
      <p:ext uri="{BB962C8B-B14F-4D97-AF65-F5344CB8AC3E}">
        <p14:creationId xmlns:p14="http://schemas.microsoft.com/office/powerpoint/2010/main" val="314745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6E76-24B4-094D-AE91-5A05D67C65E3}"/>
              </a:ext>
            </a:extLst>
          </p:cNvPr>
          <p:cNvSpPr>
            <a:spLocks noGrp="1"/>
          </p:cNvSpPr>
          <p:nvPr>
            <p:ph type="title"/>
          </p:nvPr>
        </p:nvSpPr>
        <p:spPr>
          <a:xfrm>
            <a:off x="-169818" y="420624"/>
            <a:ext cx="9993087" cy="1062736"/>
          </a:xfrm>
        </p:spPr>
        <p:txBody>
          <a:bodyPr>
            <a:noAutofit/>
          </a:bodyPr>
          <a:lstStyle/>
          <a:p>
            <a:pPr algn="ctr"/>
            <a:r>
              <a:rPr lang="en-US" sz="5000" b="1" dirty="0"/>
              <a:t> </a:t>
            </a:r>
            <a:r>
              <a:rPr lang="en-US" sz="4000" b="1" dirty="0">
                <a:solidFill>
                  <a:schemeClr val="accent2">
                    <a:lumMod val="75000"/>
                  </a:schemeClr>
                </a:solidFill>
              </a:rPr>
              <a:t>Social Equity </a:t>
            </a:r>
            <a:r>
              <a:rPr lang="en-US" sz="4000" dirty="0"/>
              <a:t>⎼ </a:t>
            </a:r>
            <a:r>
              <a:rPr lang="en-US" sz="4000" b="1" dirty="0">
                <a:solidFill>
                  <a:schemeClr val="accent2">
                    <a:lumMod val="75000"/>
                  </a:schemeClr>
                </a:solidFill>
              </a:rPr>
              <a:t>Legislative History</a:t>
            </a:r>
          </a:p>
        </p:txBody>
      </p:sp>
      <p:sp>
        <p:nvSpPr>
          <p:cNvPr id="3" name="Content Placeholder 2">
            <a:extLst>
              <a:ext uri="{FF2B5EF4-FFF2-40B4-BE49-F238E27FC236}">
                <a16:creationId xmlns:a16="http://schemas.microsoft.com/office/drawing/2014/main" id="{887BEFA6-01C2-AA4B-9CB4-56F0237CFEDC}"/>
              </a:ext>
            </a:extLst>
          </p:cNvPr>
          <p:cNvSpPr>
            <a:spLocks noGrp="1"/>
          </p:cNvSpPr>
          <p:nvPr>
            <p:ph idx="1"/>
          </p:nvPr>
        </p:nvSpPr>
        <p:spPr>
          <a:xfrm>
            <a:off x="258725" y="1574800"/>
            <a:ext cx="9461008" cy="4798568"/>
          </a:xfrm>
        </p:spPr>
        <p:txBody>
          <a:bodyPr>
            <a:normAutofit fontScale="25000" lnSpcReduction="20000"/>
          </a:bodyPr>
          <a:lstStyle/>
          <a:p>
            <a:r>
              <a:rPr lang="en-US" sz="6800" b="1" dirty="0"/>
              <a:t>2019</a:t>
            </a:r>
            <a:r>
              <a:rPr lang="en-US" sz="6800" dirty="0"/>
              <a:t> ⎼ SB19-224: Colorado legislature created accelerator cultivators and accelerator manufacturers allowing an “Accelerator-Endorsed Licensee,” to provide technical and capital support to the accelerator licensee.</a:t>
            </a:r>
          </a:p>
          <a:p>
            <a:r>
              <a:rPr lang="en-US" sz="6800" b="1" dirty="0"/>
              <a:t>2020</a:t>
            </a:r>
            <a:r>
              <a:rPr lang="en-US" sz="6800" dirty="0"/>
              <a:t> ⎼ HB20-1424 was signed into law, expanding the existing accelerator program and creating the current social equity cannabis licensing regime. </a:t>
            </a:r>
          </a:p>
          <a:p>
            <a:pPr lvl="1"/>
            <a:r>
              <a:rPr lang="en-US" sz="6800" dirty="0"/>
              <a:t>Established qualifications and a statewide definition for which businesses qualify as cannabis business license SEAs. </a:t>
            </a:r>
          </a:p>
          <a:p>
            <a:pPr lvl="1"/>
            <a:r>
              <a:rPr lang="en-US" sz="6800" dirty="0"/>
              <a:t>Expanded the accelerator program to include retail dispensaries and provided that both the hosting licensee a social equity licensee may be entitled to incentives from the department of revenue or the office of economic development and international trade” (“OEDIT”)</a:t>
            </a:r>
          </a:p>
          <a:p>
            <a:pPr lvl="1"/>
            <a:r>
              <a:rPr lang="en-US" sz="6800" dirty="0"/>
              <a:t>Provided rulemaking authority for the Department of Revenue to create and implement a social equity program administered by the Colorado Marijuana Enforcement Division (“MED”). </a:t>
            </a:r>
          </a:p>
          <a:p>
            <a:r>
              <a:rPr lang="en-US" sz="6800" b="1" dirty="0"/>
              <a:t>March 21, 2021 </a:t>
            </a:r>
            <a:r>
              <a:rPr lang="en-US" sz="6800" dirty="0"/>
              <a:t>⎼ SB21-111 was enacted to create a program in the OEDIT to support entrepreneurs in the marijuana industry, which will primarily assist social equity licensees. From this, the Cannabis Business Office (CBO) was established.</a:t>
            </a:r>
          </a:p>
          <a:p>
            <a:r>
              <a:rPr lang="en-US" sz="6800" b="1" dirty="0"/>
              <a:t>Currently </a:t>
            </a:r>
            <a:r>
              <a:rPr lang="en-US" sz="6800" dirty="0"/>
              <a:t>⎼ available social equity license types include either stand-alone or accelerator licenses for retail cultivation, manufacturing, and dispensing.</a:t>
            </a:r>
          </a:p>
          <a:p>
            <a:r>
              <a:rPr lang="en-US" sz="6800" dirty="0"/>
              <a:t> </a:t>
            </a:r>
          </a:p>
          <a:p>
            <a:br>
              <a:rPr lang="en-US" sz="2800" dirty="0"/>
            </a:br>
            <a:endParaRPr lang="en-US" sz="2400" dirty="0"/>
          </a:p>
          <a:p>
            <a:endParaRPr lang="en-US" sz="2200" dirty="0"/>
          </a:p>
          <a:p>
            <a:endParaRPr lang="en-US" sz="2200" dirty="0"/>
          </a:p>
          <a:p>
            <a:pPr marL="0" indent="0" algn="ctr">
              <a:buNone/>
            </a:pPr>
            <a:endParaRPr lang="en-US" sz="2400" dirty="0">
              <a:solidFill>
                <a:schemeClr val="tx1"/>
              </a:solidFill>
            </a:endParaRPr>
          </a:p>
        </p:txBody>
      </p:sp>
      <p:pic>
        <p:nvPicPr>
          <p:cNvPr id="4" name="Picture 3">
            <a:hlinkClick r:id="rId2"/>
            <a:extLst>
              <a:ext uri="{FF2B5EF4-FFF2-40B4-BE49-F238E27FC236}">
                <a16:creationId xmlns:a16="http://schemas.microsoft.com/office/drawing/2014/main" id="{121CFD36-8512-F9DB-3F97-E5EC8D123130}"/>
              </a:ext>
            </a:extLst>
          </p:cNvPr>
          <p:cNvPicPr>
            <a:picLocks noChangeAspect="1"/>
          </p:cNvPicPr>
          <p:nvPr/>
        </p:nvPicPr>
        <p:blipFill>
          <a:blip r:embed="rId3"/>
          <a:srcRect/>
          <a:stretch/>
        </p:blipFill>
        <p:spPr>
          <a:xfrm>
            <a:off x="10221313" y="4729058"/>
            <a:ext cx="1816213" cy="1832876"/>
          </a:xfrm>
          <a:prstGeom prst="rect">
            <a:avLst/>
          </a:prstGeom>
        </p:spPr>
      </p:pic>
    </p:spTree>
    <p:extLst>
      <p:ext uri="{BB962C8B-B14F-4D97-AF65-F5344CB8AC3E}">
        <p14:creationId xmlns:p14="http://schemas.microsoft.com/office/powerpoint/2010/main" val="73620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D52CC-9947-3B45-AFEB-14FD2E45B444}"/>
              </a:ext>
            </a:extLst>
          </p:cNvPr>
          <p:cNvSpPr>
            <a:spLocks noGrp="1"/>
          </p:cNvSpPr>
          <p:nvPr>
            <p:ph type="title"/>
          </p:nvPr>
        </p:nvSpPr>
        <p:spPr>
          <a:xfrm>
            <a:off x="677334" y="489858"/>
            <a:ext cx="8596668" cy="685800"/>
          </a:xfrm>
        </p:spPr>
        <p:txBody>
          <a:bodyPr>
            <a:noAutofit/>
          </a:bodyPr>
          <a:lstStyle/>
          <a:p>
            <a:pPr algn="ctr"/>
            <a:r>
              <a:rPr lang="en-US" sz="4000" b="1" dirty="0">
                <a:solidFill>
                  <a:schemeClr val="accent2">
                    <a:lumMod val="75000"/>
                  </a:schemeClr>
                </a:solidFill>
              </a:rPr>
              <a:t>Social Equity Qualification Criteria</a:t>
            </a:r>
          </a:p>
        </p:txBody>
      </p:sp>
      <p:sp>
        <p:nvSpPr>
          <p:cNvPr id="3" name="Content Placeholder 2">
            <a:extLst>
              <a:ext uri="{FF2B5EF4-FFF2-40B4-BE49-F238E27FC236}">
                <a16:creationId xmlns:a16="http://schemas.microsoft.com/office/drawing/2014/main" id="{E9792CFE-4486-794D-8F8B-E1B7CFBF364B}"/>
              </a:ext>
            </a:extLst>
          </p:cNvPr>
          <p:cNvSpPr>
            <a:spLocks noGrp="1"/>
          </p:cNvSpPr>
          <p:nvPr>
            <p:ph idx="1"/>
          </p:nvPr>
        </p:nvSpPr>
        <p:spPr>
          <a:xfrm>
            <a:off x="677334" y="1621971"/>
            <a:ext cx="9065380" cy="4637105"/>
          </a:xfrm>
        </p:spPr>
        <p:txBody>
          <a:bodyPr>
            <a:normAutofit lnSpcReduction="10000"/>
          </a:bodyPr>
          <a:lstStyle/>
          <a:p>
            <a:pPr marL="0" indent="0">
              <a:buNone/>
            </a:pPr>
            <a:r>
              <a:rPr lang="en-US" dirty="0"/>
              <a:t>Those seeking a license under Colorado’s current Social Equity Program must fit the following social equity criteria:</a:t>
            </a:r>
          </a:p>
          <a:p>
            <a:r>
              <a:rPr lang="en-US" dirty="0"/>
              <a:t>The Applicant must be a Colorado resident, and</a:t>
            </a:r>
          </a:p>
          <a:p>
            <a:r>
              <a:rPr lang="en-US" dirty="0"/>
              <a:t>The Applicant must not have previously owned a marijuana business that had its business license revoked, and</a:t>
            </a:r>
          </a:p>
          <a:p>
            <a:r>
              <a:rPr lang="en-US" dirty="0"/>
              <a:t>At least one of the following:</a:t>
            </a:r>
          </a:p>
          <a:p>
            <a:pPr lvl="1"/>
            <a:r>
              <a:rPr lang="en-US" dirty="0"/>
              <a:t>The Applicant resided for at least 15 years (between 1980 and 2010) in a census tract designated by the Colorado Office of Economic Development and International Trade as an Opportunity Zone or designated as a “Disproportionate Impacted Area”; or</a:t>
            </a:r>
          </a:p>
          <a:p>
            <a:pPr lvl="1"/>
            <a:r>
              <a:rPr lang="en-US" dirty="0"/>
              <a:t>The Applicant or Applicant’s parent, legal guardian, sibling, spouse, child, or minor in their guardianship was arrested for a marijuana offense, convicted of a marijuana offense, or was subject to civil asset forfeiture related to a marijuana investigation; or</a:t>
            </a:r>
          </a:p>
          <a:p>
            <a:pPr lvl="1"/>
            <a:r>
              <a:rPr lang="en-US" dirty="0"/>
              <a:t>The Applicant’s household income in a year prior to application did not exceed 50% of the state median income as measured by the number of people who reside in the Applicant’s household.</a:t>
            </a:r>
          </a:p>
        </p:txBody>
      </p:sp>
    </p:spTree>
    <p:extLst>
      <p:ext uri="{BB962C8B-B14F-4D97-AF65-F5344CB8AC3E}">
        <p14:creationId xmlns:p14="http://schemas.microsoft.com/office/powerpoint/2010/main" val="5338166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{39BD4168-07C4-AE41-A9F4-9EEBA16E5C52}tf10001060</Template>
  <TotalTime>168</TotalTime>
  <Words>2122</Words>
  <Application>Microsoft Macintosh PowerPoint</Application>
  <PresentationFormat>Widescreen</PresentationFormat>
  <Paragraphs>199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Understanding Pro-Bono Ethics and Colorado Cannabis Laws: A Primer for volunteer attorneys to assist Colorado Social Equity in Cannabis Applicants  Presented by Rachael Z. Ardanuy, Esq. on August 25, 2022 </vt:lpstr>
      <vt:lpstr>About Me</vt:lpstr>
      <vt:lpstr>Agenda</vt:lpstr>
      <vt:lpstr>Which Rules Apply? All of Them!</vt:lpstr>
      <vt:lpstr>Which Rules Apply? All of Them! </vt:lpstr>
      <vt:lpstr> Colorado Cannabis Commerce</vt:lpstr>
      <vt:lpstr>Social Equity in the Cannabis Industry</vt:lpstr>
      <vt:lpstr> Social Equity ⎼ Legislative History</vt:lpstr>
      <vt:lpstr>Social Equity Qualification Criteria</vt:lpstr>
      <vt:lpstr>Skepticism about legal representation in cannabis</vt:lpstr>
      <vt:lpstr>We are more alike than you think</vt:lpstr>
      <vt:lpstr>Issues facing Social Equity Applicants</vt:lpstr>
      <vt:lpstr>Business Ownership Structure</vt:lpstr>
      <vt:lpstr>Business Licensing Process</vt:lpstr>
      <vt:lpstr>Real Estate Matters</vt:lpstr>
      <vt:lpstr>Cannabis Contracts</vt:lpstr>
      <vt:lpstr>Unique Clauses in Cannabis Contracts</vt:lpstr>
      <vt:lpstr>  Negotiating &amp; Drafting Tips</vt:lpstr>
      <vt:lpstr>  Negotiating &amp; Drafting Tips</vt:lpstr>
      <vt:lpstr>   Potential Pitfalls to Avoid</vt:lpstr>
      <vt:lpstr> Other Resources</vt:lpstr>
      <vt:lpstr>PowerPoint Presentation</vt:lpstr>
      <vt:lpstr> Pro Bono Referral Program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Pro-Bono Ethics and Colorado Cannabis Laws: A Primer for volunteer attorneys to assist Colorado Social Equity in Cannabis Applicants  Presented by Rachael Z. Ardanuy, Esq. on August 25, 2022 </dc:title>
  <dc:creator>Rachael Ardanuy</dc:creator>
  <cp:lastModifiedBy>Rachael Ardanuy</cp:lastModifiedBy>
  <cp:revision>10</cp:revision>
  <dcterms:created xsi:type="dcterms:W3CDTF">2022-08-04T15:10:30Z</dcterms:created>
  <dcterms:modified xsi:type="dcterms:W3CDTF">2022-09-22T12:37:10Z</dcterms:modified>
</cp:coreProperties>
</file>